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7" r:id="rId2"/>
    <p:sldMasterId id="2147483669" r:id="rId3"/>
    <p:sldMasterId id="2147483673" r:id="rId4"/>
    <p:sldMasterId id="2147483677" r:id="rId5"/>
    <p:sldMasterId id="2147483681" r:id="rId6"/>
    <p:sldMasterId id="2147483666" r:id="rId7"/>
  </p:sldMasterIdLst>
  <p:notesMasterIdLst>
    <p:notesMasterId r:id="rId52"/>
  </p:notesMasterIdLst>
  <p:handoutMasterIdLst>
    <p:handoutMasterId r:id="rId53"/>
  </p:handoutMasterIdLst>
  <p:sldIdLst>
    <p:sldId id="1098" r:id="rId8"/>
    <p:sldId id="1125" r:id="rId9"/>
    <p:sldId id="1095" r:id="rId10"/>
    <p:sldId id="1059" r:id="rId11"/>
    <p:sldId id="1067" r:id="rId12"/>
    <p:sldId id="1094" r:id="rId13"/>
    <p:sldId id="1141" r:id="rId14"/>
    <p:sldId id="1142" r:id="rId15"/>
    <p:sldId id="1143" r:id="rId16"/>
    <p:sldId id="1150" r:id="rId17"/>
    <p:sldId id="1144" r:id="rId18"/>
    <p:sldId id="1145" r:id="rId19"/>
    <p:sldId id="1146" r:id="rId20"/>
    <p:sldId id="1147" r:id="rId21"/>
    <p:sldId id="1148" r:id="rId22"/>
    <p:sldId id="1131" r:id="rId23"/>
    <p:sldId id="1132" r:id="rId24"/>
    <p:sldId id="1137" r:id="rId25"/>
    <p:sldId id="1136" r:id="rId26"/>
    <p:sldId id="1138" r:id="rId27"/>
    <p:sldId id="1139" r:id="rId28"/>
    <p:sldId id="1140" r:id="rId29"/>
    <p:sldId id="1126" r:id="rId30"/>
    <p:sldId id="1076" r:id="rId31"/>
    <p:sldId id="1111" r:id="rId32"/>
    <p:sldId id="1151" r:id="rId33"/>
    <p:sldId id="1078" r:id="rId34"/>
    <p:sldId id="1152" r:id="rId35"/>
    <p:sldId id="1130" r:id="rId36"/>
    <p:sldId id="1080" r:id="rId37"/>
    <p:sldId id="1081" r:id="rId38"/>
    <p:sldId id="1134" r:id="rId39"/>
    <p:sldId id="1086" r:id="rId40"/>
    <p:sldId id="1087" r:id="rId41"/>
    <p:sldId id="1088" r:id="rId42"/>
    <p:sldId id="1082" r:id="rId43"/>
    <p:sldId id="1133" r:id="rId44"/>
    <p:sldId id="1090" r:id="rId45"/>
    <p:sldId id="1091" r:id="rId46"/>
    <p:sldId id="1084" r:id="rId47"/>
    <p:sldId id="1135" r:id="rId48"/>
    <p:sldId id="1127" r:id="rId49"/>
    <p:sldId id="1149" r:id="rId50"/>
    <p:sldId id="1061" r:id="rId51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ttar.nasr" initials="k" lastIdx="5" clrIdx="0"/>
  <p:cmAuthor id="1" name="Al-Nasser Gardens" initials="i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41"/>
    <a:srgbClr val="FFFF99"/>
    <a:srgbClr val="C2C2C2"/>
    <a:srgbClr val="FF9933"/>
    <a:srgbClr val="FF9900"/>
    <a:srgbClr val="DBE6F5"/>
    <a:srgbClr val="ECF2FA"/>
    <a:srgbClr val="FFFFFF"/>
    <a:srgbClr val="FFE5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4993" autoAdjust="0"/>
  </p:normalViewPr>
  <p:slideViewPr>
    <p:cSldViewPr>
      <p:cViewPr>
        <p:scale>
          <a:sx n="100" d="100"/>
          <a:sy n="100" d="100"/>
        </p:scale>
        <p:origin x="-52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32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1188A-E665-46C1-85EC-0D4640A7F9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C2504-DD4F-4514-A0B3-A939560E365B}">
      <dgm:prSet phldrT="[Text]" custT="1"/>
      <dgm:spPr>
        <a:solidFill>
          <a:srgbClr val="000041"/>
        </a:solidFill>
      </dgm:spPr>
      <dgm:t>
        <a:bodyPr/>
        <a:lstStyle/>
        <a:p>
          <a:r>
            <a:rPr lang="en-US" sz="1600" b="1" u="none" dirty="0" smtClean="0">
              <a:latin typeface="+mj-lt"/>
              <a:cs typeface="Segoe UI" pitchFamily="34" charset="0"/>
            </a:rPr>
            <a:t>CST (All Countries)</a:t>
          </a:r>
          <a:endParaRPr lang="en-US" sz="1600" b="1" u="none" dirty="0">
            <a:latin typeface="+mj-lt"/>
            <a:cs typeface="Segoe UI" pitchFamily="34" charset="0"/>
          </a:endParaRPr>
        </a:p>
      </dgm:t>
    </dgm:pt>
    <dgm:pt modelId="{7E8B3312-1C75-4653-A027-DAB37D36A440}" type="parTrans" cxnId="{84843781-9AE3-44FF-A30A-BE0F1C062BC6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2E5C6A65-B7C7-46AC-B20E-395C71F2B1F3}" type="sibTrans" cxnId="{84843781-9AE3-44FF-A30A-BE0F1C062BC6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C9305E86-B9BB-4CD2-9785-1AE240F1BE07}">
      <dgm:prSet phldrT="[Text]"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Insurance Administration (TPA)</a:t>
          </a:r>
          <a:endParaRPr lang="en-US" sz="15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A46A4AA4-2235-4603-B421-E9615009324E}" type="parTrans" cxnId="{14E57802-A275-498E-B2A8-03C92E2A68CF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743FDB57-4005-4E6E-AB00-CFC037998802}" type="sibTrans" cxnId="{14E57802-A275-498E-B2A8-03C92E2A68CF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72C476B2-293B-45D8-BF72-8FCE74F08EAF}">
      <dgm:prSet phldrT="[Text]"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Investigation</a:t>
          </a:r>
          <a:endParaRPr lang="en-US" sz="16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6DB51E56-B6B0-43FB-98FD-41A6E9571713}" type="parTrans" cxnId="{F6D7E09E-9610-4EEF-AFBC-E5D51BD391DD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526A39A4-A942-48B1-BA3E-7835C1F549F9}" type="sibTrans" cxnId="{F6D7E09E-9610-4EEF-AFBC-E5D51BD391DD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F16CF227-9E4B-42C9-9899-95C42CC76C45}">
      <dgm:prSet phldrT="[Text]" custT="1"/>
      <dgm:spPr>
        <a:solidFill>
          <a:srgbClr val="C2C2C2"/>
        </a:solidFill>
      </dgm:spPr>
      <dgm:t>
        <a:bodyPr/>
        <a:lstStyle/>
        <a:p>
          <a:r>
            <a:rPr lang="en-US" sz="1600" b="1" cap="all" baseline="0" dirty="0" smtClean="0">
              <a:solidFill>
                <a:schemeClr val="tx1"/>
              </a:solidFill>
              <a:latin typeface="+mj-lt"/>
              <a:cs typeface="Segoe UI" pitchFamily="34" charset="0"/>
            </a:rPr>
            <a:t>I&amp;I Lebanon &amp; Jordan</a:t>
          </a:r>
          <a:endParaRPr lang="en-US" sz="1600" b="1" cap="all" baseline="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3B5EE807-929D-449A-8426-2D7BAA6595AB}" type="parTrans" cxnId="{F54F7CBF-24B1-4E74-8995-6DA28F360A0B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89850785-3A66-4193-8B44-03DCFA3DD7CE}" type="sibTrans" cxnId="{F54F7CBF-24B1-4E74-8995-6DA28F360A0B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C42C76A8-CCFD-488A-9943-3D559F957C7C}">
      <dgm:prSet phldrT="[Text]" custT="1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j-lt"/>
              <a:cs typeface="Segoe UI" pitchFamily="34" charset="0"/>
            </a:rPr>
            <a:t>Insurance Consultants &amp; Brokers</a:t>
          </a:r>
          <a:endParaRPr lang="en-US" sz="16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8620FE19-A7FF-482F-A0C4-68E79911F299}" type="parTrans" cxnId="{AEB13074-E523-4303-80CE-A55FA8621371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BD9BBDFD-396D-488E-B480-250589638A06}" type="sibTrans" cxnId="{AEB13074-E523-4303-80CE-A55FA8621371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CDB4164E-CD55-4667-A240-D0E57EB71988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Scoring</a:t>
          </a:r>
          <a:endParaRPr lang="en-US" sz="16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62D05FF5-3E3F-49EE-9DF3-FB5973B2BCA5}" type="parTrans" cxnId="{67B4B655-A8A9-4103-8AF8-365C571F167F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E7B4103C-94DF-4533-B8E2-C776863C2D14}" type="sibTrans" cxnId="{67B4B655-A8A9-4103-8AF8-365C571F167F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1648B7A3-1E9C-480C-A9F8-E1D5B8D978D3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600" u="none" dirty="0" smtClean="0">
              <a:solidFill>
                <a:schemeClr val="tx1"/>
              </a:solidFill>
              <a:latin typeface="+mj-lt"/>
              <a:cs typeface="Segoe UI" pitchFamily="34" charset="0"/>
            </a:rPr>
            <a:t>Debts Monitoring &amp; Follow up</a:t>
          </a:r>
          <a:endParaRPr lang="en-US" sz="1600" u="none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F63B5455-CB89-477E-999A-1D1956A6ECE8}" type="parTrans" cxnId="{EBD0C08E-2DF1-449D-B722-846B0DE5755B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33E4FD94-551B-413E-8433-B50A3B45EA72}" type="sibTrans" cxnId="{EBD0C08E-2DF1-449D-B722-846B0DE5755B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619493EE-D062-4FA5-8F57-B6B4CCB8DB7F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j-lt"/>
              <a:cs typeface="Segoe UI" pitchFamily="34" charset="0"/>
            </a:rPr>
            <a:t>Promissory Notes Collection</a:t>
          </a:r>
          <a:endParaRPr lang="en-US" sz="15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35002190-58EE-41EB-877F-CF62DCF92646}" type="parTrans" cxnId="{541128DE-B295-4DE6-B425-F7A1C043945B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C7F7983B-1302-4A64-ADD7-04B59F42097B}" type="sibTrans" cxnId="{541128DE-B295-4DE6-B425-F7A1C043945B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F09B0CA5-9BD5-40DD-B4D7-08E4520C4B01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j-lt"/>
              <a:cs typeface="Segoe UI" pitchFamily="34" charset="0"/>
            </a:rPr>
            <a:t>Bad Debts Recoveries</a:t>
          </a:r>
          <a:endParaRPr lang="en-US" sz="15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4E26CD64-FE2F-444A-9B13-0EDB35F797A5}" type="parTrans" cxnId="{E2D48EA5-97C5-47DD-A3BD-431A21A1EC07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FF72870A-65DD-4026-B02B-1C36BAD42921}" type="sibTrans" cxnId="{E2D48EA5-97C5-47DD-A3BD-431A21A1EC07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67EF7ABC-D58D-4392-9436-82AF2957A124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j-lt"/>
              <a:cs typeface="Segoe UI" pitchFamily="34" charset="0"/>
            </a:rPr>
            <a:t>Full Range of Statistics</a:t>
          </a:r>
          <a:endParaRPr lang="en-US" sz="15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0C8F241E-4340-4433-B6F1-11CD07B91E6D}" type="parTrans" cxnId="{3DA6DBE8-2E92-41C9-A0EF-C71D58406968}">
      <dgm:prSet/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BE310160-FEDD-4676-8685-ED3C39B4B0B0}" type="sibTrans" cxnId="{3DA6DBE8-2E92-41C9-A0EF-C71D58406968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2B6D0FEB-BEFE-4087-A7A1-06861716BDFE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j-lt"/>
              <a:cs typeface="Segoe UI" pitchFamily="34" charset="0"/>
            </a:rPr>
            <a:t>Statistics Analysis</a:t>
          </a:r>
          <a:endParaRPr lang="en-US" sz="16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A51BF554-453C-46E1-A9FC-FEEBDB98CB27}" type="parTrans" cxnId="{F4F5A51A-C047-4248-BC59-E6C88CBA652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chemeClr val="tx1"/>
        </a:solidFill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5D00AE16-AF45-4230-A37D-9D21661D4C01}" type="sibTrans" cxnId="{F4F5A51A-C047-4248-BC59-E6C88CBA652C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51DCC00F-E6EF-499A-8835-73AFFC1B16C0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cap="all" baseline="0" dirty="0" err="1" smtClean="0">
              <a:solidFill>
                <a:schemeClr val="tx1"/>
              </a:solidFill>
              <a:latin typeface="+mj-lt"/>
              <a:cs typeface="Segoe UI" pitchFamily="34" charset="0"/>
            </a:rPr>
            <a:t>Byoutna</a:t>
          </a:r>
          <a:r>
            <a:rPr lang="en-US" sz="1600" b="1" cap="all" baseline="0" dirty="0" smtClean="0">
              <a:solidFill>
                <a:schemeClr val="tx1"/>
              </a:solidFill>
              <a:latin typeface="+mj-lt"/>
              <a:cs typeface="Segoe UI" pitchFamily="34" charset="0"/>
            </a:rPr>
            <a:t> Lebanon</a:t>
          </a:r>
          <a:endParaRPr lang="en-US" sz="1600" b="1" cap="all" baseline="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506118C3-F379-4A96-834A-F7D502B086CF}" type="parTrans" cxnId="{ECC22D3A-65B7-4CD1-B656-C67AA95A938E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098F16F7-F473-48EC-BA65-67FA5484EFD3}" type="sibTrans" cxnId="{ECC22D3A-65B7-4CD1-B656-C67AA95A938E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EB8F368D-E7FB-4D2A-8783-3AE792374B07}">
      <dgm:prSet custT="1"/>
      <dgm:spPr>
        <a:solidFill>
          <a:schemeClr val="accent3">
            <a:lumMod val="20000"/>
            <a:lumOff val="80000"/>
          </a:schemeClr>
        </a:solidFill>
        <a:ln w="952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+mj-lt"/>
              <a:cs typeface="Segoe UI" pitchFamily="34" charset="0"/>
            </a:rPr>
            <a:t>Financial Products Development</a:t>
          </a:r>
          <a:endParaRPr lang="en-US" sz="14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ABF8AB0F-15B2-48F9-B8C4-EB4EA6D1898D}" type="parTrans" cxnId="{52F73AAB-48A8-4284-9246-F9EC6550230D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EC3726F8-31C5-4573-AC82-06DAC7CEBF8C}" type="sibTrans" cxnId="{52F73AAB-48A8-4284-9246-F9EC6550230D}">
      <dgm:prSet/>
      <dgm:spPr/>
      <dgm:t>
        <a:bodyPr/>
        <a:lstStyle/>
        <a:p>
          <a:endParaRPr lang="en-US" sz="1000">
            <a:latin typeface="+mj-lt"/>
            <a:cs typeface="Segoe UI" pitchFamily="34" charset="0"/>
          </a:endParaRPr>
        </a:p>
      </dgm:t>
    </dgm:pt>
    <dgm:pt modelId="{E6B02DC9-7B4C-47E0-AC17-EB8A1FF984F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cap="all" baseline="0" dirty="0" smtClean="0">
              <a:solidFill>
                <a:schemeClr val="bg1"/>
              </a:solidFill>
              <a:latin typeface="+mj-lt"/>
              <a:cs typeface="Segoe UI" pitchFamily="34" charset="0"/>
            </a:rPr>
            <a:t>CST Loans Lebanon</a:t>
          </a:r>
          <a:endParaRPr lang="en-US" sz="1600" b="1" cap="all" baseline="0" dirty="0">
            <a:solidFill>
              <a:schemeClr val="bg1"/>
            </a:solidFill>
            <a:latin typeface="+mj-lt"/>
            <a:cs typeface="Segoe UI" pitchFamily="34" charset="0"/>
          </a:endParaRPr>
        </a:p>
      </dgm:t>
    </dgm:pt>
    <dgm:pt modelId="{560DF7E2-E68D-4801-9FD5-B6CF90116969}" type="parTrans" cxnId="{D50E7A20-110E-4073-B3DB-78FB253F5DF9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92AA96C3-A57A-4FBA-A130-487B07F1EA00}" type="sibTrans" cxnId="{D50E7A20-110E-4073-B3DB-78FB253F5DF9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773216DE-C954-4E0D-8E6D-996BA8A6EEB2}">
      <dgm:prSet custT="1"/>
      <dgm:spPr>
        <a:solidFill>
          <a:schemeClr val="accent2">
            <a:lumMod val="20000"/>
            <a:lumOff val="80000"/>
          </a:schemeClr>
        </a:solidFill>
        <a:ln w="952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  <a:cs typeface="Segoe UI" pitchFamily="34" charset="0"/>
            </a:rPr>
            <a:t>Micro-Loans Financing</a:t>
          </a:r>
          <a:endParaRPr lang="en-US" sz="1800" dirty="0">
            <a:solidFill>
              <a:schemeClr val="tx1"/>
            </a:solidFill>
            <a:latin typeface="+mj-lt"/>
            <a:cs typeface="Segoe UI" pitchFamily="34" charset="0"/>
          </a:endParaRPr>
        </a:p>
      </dgm:t>
    </dgm:pt>
    <dgm:pt modelId="{9E62ADFE-61FE-4F0A-ACC5-A38FB43F65D2}" type="parTrans" cxnId="{8B79D17B-A397-48DE-8342-D2B33DB4C22D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 sz="1000">
            <a:latin typeface="+mj-lt"/>
          </a:endParaRPr>
        </a:p>
      </dgm:t>
    </dgm:pt>
    <dgm:pt modelId="{B3F2D106-84CF-444E-A587-3B93DE9D7FD5}" type="sibTrans" cxnId="{8B79D17B-A397-48DE-8342-D2B33DB4C22D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FA1D2196-602D-4DA7-BB5E-7F257FA40ECE}">
      <dgm:prSet custT="1"/>
      <dgm:spPr>
        <a:solidFill>
          <a:schemeClr val="tx2">
            <a:lumMod val="20000"/>
            <a:lumOff val="80000"/>
          </a:schemeClr>
        </a:solidFill>
        <a:ln w="9525">
          <a:solidFill>
            <a:srgbClr val="000041"/>
          </a:solidFill>
        </a:ln>
      </dgm:spPr>
      <dgm:t>
        <a:bodyPr/>
        <a:lstStyle/>
        <a:p>
          <a:r>
            <a:rPr lang="en-US" sz="1600" dirty="0" smtClean="0">
              <a:latin typeface="+mj-lt"/>
            </a:rPr>
            <a:t>Credit Insurance Loss Adjusters</a:t>
          </a:r>
          <a:endParaRPr lang="en-US" sz="1600" dirty="0">
            <a:latin typeface="+mj-lt"/>
          </a:endParaRPr>
        </a:p>
      </dgm:t>
    </dgm:pt>
    <dgm:pt modelId="{A52DE958-17DB-439A-A2C9-27007D48D24E}" type="parTrans" cxnId="{E0075957-8940-4472-BB7C-19B4D41BF87C}">
      <dgm:prSet/>
      <dgm:spPr>
        <a:ln w="9525"/>
      </dgm:spPr>
      <dgm:t>
        <a:bodyPr/>
        <a:lstStyle/>
        <a:p>
          <a:endParaRPr lang="en-US" sz="1000">
            <a:latin typeface="+mj-lt"/>
          </a:endParaRPr>
        </a:p>
      </dgm:t>
    </dgm:pt>
    <dgm:pt modelId="{92E7EF3D-4392-418C-BE77-1AF15810D679}" type="sibTrans" cxnId="{E0075957-8940-4472-BB7C-19B4D41BF87C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B32AC554-F1B4-4B60-9015-95B9E93190F8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9525">
          <a:solidFill>
            <a:schemeClr val="accent3">
              <a:lumMod val="50000"/>
            </a:schemeClr>
          </a:solidFill>
        </a:ln>
      </dgm:spPr>
      <dgm:t>
        <a:bodyPr tIns="91440" rIns="91440" bIns="91440"/>
        <a:lstStyle/>
        <a:p>
          <a:r>
            <a:rPr lang="en-US" sz="1600" dirty="0" smtClean="0">
              <a:solidFill>
                <a:schemeClr val="tx1"/>
              </a:solidFill>
              <a:latin typeface="+mj-lt"/>
              <a:cs typeface="Segoe UI" pitchFamily="34" charset="0"/>
            </a:rPr>
            <a:t>Marketing</a:t>
          </a:r>
        </a:p>
      </dgm:t>
    </dgm:pt>
    <dgm:pt modelId="{38CC274A-CC6D-4ADB-BF7A-B32A1F8DC564}" type="parTrans" cxnId="{761817D9-CA48-4FC2-BCAE-F29DF77C5792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B11E03B-17D7-4329-8DF6-A23AC161F9FA}" type="sibTrans" cxnId="{761817D9-CA48-4FC2-BCAE-F29DF77C5792}">
      <dgm:prSet/>
      <dgm:spPr/>
      <dgm:t>
        <a:bodyPr/>
        <a:lstStyle/>
        <a:p>
          <a:endParaRPr lang="en-US"/>
        </a:p>
      </dgm:t>
    </dgm:pt>
    <dgm:pt modelId="{AAC9BCCD-3CB8-4076-9F80-DFD7A3C035BB}" type="pres">
      <dgm:prSet presAssocID="{7951188A-E665-46C1-85EC-0D4640A7F9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E294A0-5C64-4DD2-BFE5-3491AD823653}" type="pres">
      <dgm:prSet presAssocID="{C2EC2504-DD4F-4514-A0B3-A939560E365B}" presName="root" presStyleCnt="0"/>
      <dgm:spPr/>
    </dgm:pt>
    <dgm:pt modelId="{A86DE24F-AD1E-4C0F-AC26-B90B03439BE6}" type="pres">
      <dgm:prSet presAssocID="{C2EC2504-DD4F-4514-A0B3-A939560E365B}" presName="rootComposite" presStyleCnt="0"/>
      <dgm:spPr/>
    </dgm:pt>
    <dgm:pt modelId="{04CE888D-162D-4B2C-8F9D-FA7C5B7384BD}" type="pres">
      <dgm:prSet presAssocID="{C2EC2504-DD4F-4514-A0B3-A939560E365B}" presName="rootText" presStyleLbl="node1" presStyleIdx="0" presStyleCnt="4" custScaleX="218283" custScaleY="181185" custLinFactNeighborY="-51710"/>
      <dgm:spPr/>
      <dgm:t>
        <a:bodyPr/>
        <a:lstStyle/>
        <a:p>
          <a:endParaRPr lang="en-US"/>
        </a:p>
      </dgm:t>
    </dgm:pt>
    <dgm:pt modelId="{597579C6-99C9-4191-805D-ADC26CFE8A5C}" type="pres">
      <dgm:prSet presAssocID="{C2EC2504-DD4F-4514-A0B3-A939560E365B}" presName="rootConnector" presStyleLbl="node1" presStyleIdx="0" presStyleCnt="4"/>
      <dgm:spPr/>
      <dgm:t>
        <a:bodyPr/>
        <a:lstStyle/>
        <a:p>
          <a:endParaRPr lang="en-US"/>
        </a:p>
      </dgm:t>
    </dgm:pt>
    <dgm:pt modelId="{D5222922-7E21-433F-8199-FD245ADAD2A9}" type="pres">
      <dgm:prSet presAssocID="{C2EC2504-DD4F-4514-A0B3-A939560E365B}" presName="childShape" presStyleCnt="0"/>
      <dgm:spPr/>
    </dgm:pt>
    <dgm:pt modelId="{C05A266D-061B-4EC7-A2CE-6968796766D9}" type="pres">
      <dgm:prSet presAssocID="{A46A4AA4-2235-4603-B421-E9615009324E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EFC294A6-E532-4FC6-99CD-8FDA5E6AC1EF}" type="pres">
      <dgm:prSet presAssocID="{C9305E86-B9BB-4CD2-9785-1AE240F1BE07}" presName="childText" presStyleLbl="bgAcc1" presStyleIdx="0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D52E9-E122-4A7C-BC87-2F0DBCBA8345}" type="pres">
      <dgm:prSet presAssocID="{6DB51E56-B6B0-43FB-98FD-41A6E9571713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C905A714-D22C-4B7B-BC26-CAC4221AC574}" type="pres">
      <dgm:prSet presAssocID="{72C476B2-293B-45D8-BF72-8FCE74F08EAF}" presName="childText" presStyleLbl="bgAcc1" presStyleIdx="1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1577D-0EFB-480A-A99B-653C8B4AE5F2}" type="pres">
      <dgm:prSet presAssocID="{62D05FF5-3E3F-49EE-9DF3-FB5973B2BCA5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734577CC-62E6-404A-976B-44E901264DDB}" type="pres">
      <dgm:prSet presAssocID="{CDB4164E-CD55-4667-A240-D0E57EB71988}" presName="childText" presStyleLbl="bgAcc1" presStyleIdx="2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AB903-5874-4873-9623-19DB9181F399}" type="pres">
      <dgm:prSet presAssocID="{F63B5455-CB89-477E-999A-1D1956A6ECE8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FFEC3B46-1696-4BA8-B1F9-9D3D00997F82}" type="pres">
      <dgm:prSet presAssocID="{1648B7A3-1E9C-480C-A9F8-E1D5B8D978D3}" presName="childText" presStyleLbl="bgAcc1" presStyleIdx="3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3791-EA85-466C-B336-B2DDF00B4E52}" type="pres">
      <dgm:prSet presAssocID="{35002190-58EE-41EB-877F-CF62DCF92646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83C58879-5F0B-41DA-BBA6-A935A5B8EF36}" type="pres">
      <dgm:prSet presAssocID="{619493EE-D062-4FA5-8F57-B6B4CCB8DB7F}" presName="childText" presStyleLbl="bgAcc1" presStyleIdx="4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DE243-9C33-4E94-A0CD-246DCBF10E0E}" type="pres">
      <dgm:prSet presAssocID="{4E26CD64-FE2F-444A-9B13-0EDB35F797A5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4D0DC1DA-EC0C-4F70-AA14-8C374AF66BE9}" type="pres">
      <dgm:prSet presAssocID="{F09B0CA5-9BD5-40DD-B4D7-08E4520C4B01}" presName="childText" presStyleLbl="bgAcc1" presStyleIdx="5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A7D-369E-40D2-B030-71766B663079}" type="pres">
      <dgm:prSet presAssocID="{0C8F241E-4340-4433-B6F1-11CD07B91E6D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AB69E156-A62F-4A5F-9FCF-7FD42074B281}" type="pres">
      <dgm:prSet presAssocID="{67EF7ABC-D58D-4392-9436-82AF2957A124}" presName="childText" presStyleLbl="bgAcc1" presStyleIdx="6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62BE4-C1D2-452E-90C2-473B0AF2D285}" type="pres">
      <dgm:prSet presAssocID="{A51BF554-453C-46E1-A9FC-FEEBDB98CB27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B1B606A0-506A-4DB8-9F97-F26DFC508244}" type="pres">
      <dgm:prSet presAssocID="{2B6D0FEB-BEFE-4087-A7A1-06861716BDFE}" presName="childText" presStyleLbl="bgAcc1" presStyleIdx="7" presStyleCnt="13" custScaleX="27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48A8E-0493-453B-ABB0-A6126C446AAE}" type="pres">
      <dgm:prSet presAssocID="{A52DE958-17DB-439A-A2C9-27007D48D24E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BED759A4-85A6-4C16-8C21-90ECD74C5D3C}" type="pres">
      <dgm:prSet presAssocID="{FA1D2196-602D-4DA7-BB5E-7F257FA40ECE}" presName="childText" presStyleLbl="bgAcc1" presStyleIdx="8" presStyleCnt="13" custScaleX="280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EFD5C-50B3-413B-B06E-18F2ED02D482}" type="pres">
      <dgm:prSet presAssocID="{F16CF227-9E4B-42C9-9899-95C42CC76C45}" presName="root" presStyleCnt="0"/>
      <dgm:spPr/>
    </dgm:pt>
    <dgm:pt modelId="{D26AD762-6269-46A6-A9F8-24BAE0A76A61}" type="pres">
      <dgm:prSet presAssocID="{F16CF227-9E4B-42C9-9899-95C42CC76C45}" presName="rootComposite" presStyleCnt="0"/>
      <dgm:spPr/>
    </dgm:pt>
    <dgm:pt modelId="{2FA08CA9-7ED0-4C00-80C2-9BCEDF83E9BD}" type="pres">
      <dgm:prSet presAssocID="{F16CF227-9E4B-42C9-9899-95C42CC76C45}" presName="rootText" presStyleLbl="node1" presStyleIdx="1" presStyleCnt="4" custScaleX="206621" custScaleY="181185" custLinFactNeighborY="-51710"/>
      <dgm:spPr/>
      <dgm:t>
        <a:bodyPr/>
        <a:lstStyle/>
        <a:p>
          <a:endParaRPr lang="en-US"/>
        </a:p>
      </dgm:t>
    </dgm:pt>
    <dgm:pt modelId="{9EC4EE47-A794-4153-82D7-42007B8445CC}" type="pres">
      <dgm:prSet presAssocID="{F16CF227-9E4B-42C9-9899-95C42CC76C45}" presName="rootConnector" presStyleLbl="node1" presStyleIdx="1" presStyleCnt="4"/>
      <dgm:spPr/>
      <dgm:t>
        <a:bodyPr/>
        <a:lstStyle/>
        <a:p>
          <a:endParaRPr lang="en-US"/>
        </a:p>
      </dgm:t>
    </dgm:pt>
    <dgm:pt modelId="{1F5FEA20-2D63-4431-B9A0-C25573BB6172}" type="pres">
      <dgm:prSet presAssocID="{F16CF227-9E4B-42C9-9899-95C42CC76C45}" presName="childShape" presStyleCnt="0"/>
      <dgm:spPr/>
    </dgm:pt>
    <dgm:pt modelId="{6E31EA6B-BBDC-4DD4-88DC-F6286D470995}" type="pres">
      <dgm:prSet presAssocID="{8620FE19-A7FF-482F-A0C4-68E79911F299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973B9710-F89E-4367-A7C1-2911C797157A}" type="pres">
      <dgm:prSet presAssocID="{C42C76A8-CCFD-488A-9943-3D559F957C7C}" presName="childText" presStyleLbl="bgAcc1" presStyleIdx="9" presStyleCnt="13" custScaleX="238137" custScaleY="181193" custLinFactNeighborX="4362" custLinFactNeighborY="22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A7A8F-C825-4D2F-A18C-5999AE6AF4A1}" type="pres">
      <dgm:prSet presAssocID="{51DCC00F-E6EF-499A-8835-73AFFC1B16C0}" presName="root" presStyleCnt="0"/>
      <dgm:spPr/>
    </dgm:pt>
    <dgm:pt modelId="{BE9E884F-EE5B-428B-8E2B-D43EEB1C734D}" type="pres">
      <dgm:prSet presAssocID="{51DCC00F-E6EF-499A-8835-73AFFC1B16C0}" presName="rootComposite" presStyleCnt="0"/>
      <dgm:spPr/>
    </dgm:pt>
    <dgm:pt modelId="{497FE2A9-60D8-4CD9-BD62-584C2A43889F}" type="pres">
      <dgm:prSet presAssocID="{51DCC00F-E6EF-499A-8835-73AFFC1B16C0}" presName="rootText" presStyleLbl="node1" presStyleIdx="2" presStyleCnt="4" custScaleX="203436" custScaleY="181185" custLinFactNeighborX="-1086" custLinFactNeighborY="-52092"/>
      <dgm:spPr/>
      <dgm:t>
        <a:bodyPr/>
        <a:lstStyle/>
        <a:p>
          <a:endParaRPr lang="en-US"/>
        </a:p>
      </dgm:t>
    </dgm:pt>
    <dgm:pt modelId="{F6BA2006-54F2-499E-AFFA-097FB3FAF37C}" type="pres">
      <dgm:prSet presAssocID="{51DCC00F-E6EF-499A-8835-73AFFC1B16C0}" presName="rootConnector" presStyleLbl="node1" presStyleIdx="2" presStyleCnt="4"/>
      <dgm:spPr/>
      <dgm:t>
        <a:bodyPr/>
        <a:lstStyle/>
        <a:p>
          <a:endParaRPr lang="en-US"/>
        </a:p>
      </dgm:t>
    </dgm:pt>
    <dgm:pt modelId="{EF9B2EAA-0165-4CD0-804E-E4FEF8ED647E}" type="pres">
      <dgm:prSet presAssocID="{51DCC00F-E6EF-499A-8835-73AFFC1B16C0}" presName="childShape" presStyleCnt="0"/>
      <dgm:spPr/>
    </dgm:pt>
    <dgm:pt modelId="{520460B6-9F02-4712-A087-3CB6B0F94E66}" type="pres">
      <dgm:prSet presAssocID="{ABF8AB0F-15B2-48F9-B8C4-EB4EA6D1898D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5A609415-5527-4B11-943A-23AA7B54E592}" type="pres">
      <dgm:prSet presAssocID="{EB8F368D-E7FB-4D2A-8783-3AE792374B07}" presName="childText" presStyleLbl="bgAcc1" presStyleIdx="10" presStyleCnt="13" custScaleX="238660" custScaleY="144278" custLinFactNeighborY="-19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76F22-1EB3-4624-8BB4-F5406FE9BCCA}" type="pres">
      <dgm:prSet presAssocID="{38CC274A-CC6D-4ADB-BF7A-B32A1F8DC564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074A7110-7454-49E0-BF60-B943B90F198D}" type="pres">
      <dgm:prSet presAssocID="{B32AC554-F1B4-4B60-9015-95B9E93190F8}" presName="childText" presStyleLbl="bgAcc1" presStyleIdx="11" presStyleCnt="13" custScaleX="244342" custScaleY="143576" custLinFactNeighborY="-26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A828-69F0-439D-80C7-15DC644DE919}" type="pres">
      <dgm:prSet presAssocID="{E6B02DC9-7B4C-47E0-AC17-EB8A1FF984FF}" presName="root" presStyleCnt="0"/>
      <dgm:spPr/>
    </dgm:pt>
    <dgm:pt modelId="{F5A6DF60-A16D-4482-BD86-3ECDA7CE61DE}" type="pres">
      <dgm:prSet presAssocID="{E6B02DC9-7B4C-47E0-AC17-EB8A1FF984FF}" presName="rootComposite" presStyleCnt="0"/>
      <dgm:spPr/>
    </dgm:pt>
    <dgm:pt modelId="{8DD430B2-B614-42A5-B312-32D2B009EF23}" type="pres">
      <dgm:prSet presAssocID="{E6B02DC9-7B4C-47E0-AC17-EB8A1FF984FF}" presName="rootText" presStyleLbl="node1" presStyleIdx="3" presStyleCnt="4" custScaleX="203436" custScaleY="181185" custLinFactNeighborX="-1086" custLinFactNeighborY="-52092"/>
      <dgm:spPr/>
      <dgm:t>
        <a:bodyPr/>
        <a:lstStyle/>
        <a:p>
          <a:endParaRPr lang="en-US"/>
        </a:p>
      </dgm:t>
    </dgm:pt>
    <dgm:pt modelId="{B2DA3218-212A-479D-8C7E-1A2DC3B6EA69}" type="pres">
      <dgm:prSet presAssocID="{E6B02DC9-7B4C-47E0-AC17-EB8A1FF984FF}" presName="rootConnector" presStyleLbl="node1" presStyleIdx="3" presStyleCnt="4"/>
      <dgm:spPr/>
      <dgm:t>
        <a:bodyPr/>
        <a:lstStyle/>
        <a:p>
          <a:endParaRPr lang="en-US"/>
        </a:p>
      </dgm:t>
    </dgm:pt>
    <dgm:pt modelId="{44D60282-54E7-4F8B-8F88-2563EE61E2F9}" type="pres">
      <dgm:prSet presAssocID="{E6B02DC9-7B4C-47E0-AC17-EB8A1FF984FF}" presName="childShape" presStyleCnt="0"/>
      <dgm:spPr/>
    </dgm:pt>
    <dgm:pt modelId="{95B5269C-2680-4847-857C-438E88820C18}" type="pres">
      <dgm:prSet presAssocID="{9E62ADFE-61FE-4F0A-ACC5-A38FB43F65D2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BE001748-B2F7-4634-B237-3E0313CC1AA3}" type="pres">
      <dgm:prSet presAssocID="{773216DE-C954-4E0D-8E6D-996BA8A6EEB2}" presName="childText" presStyleLbl="bgAcc1" presStyleIdx="12" presStyleCnt="13" custScaleX="214502" custScaleY="154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5A51A-C047-4248-BC59-E6C88CBA652C}" srcId="{C2EC2504-DD4F-4514-A0B3-A939560E365B}" destId="{2B6D0FEB-BEFE-4087-A7A1-06861716BDFE}" srcOrd="7" destOrd="0" parTransId="{A51BF554-453C-46E1-A9FC-FEEBDB98CB27}" sibTransId="{5D00AE16-AF45-4230-A37D-9D21661D4C01}"/>
    <dgm:cxn modelId="{3DA6DBE8-2E92-41C9-A0EF-C71D58406968}" srcId="{C2EC2504-DD4F-4514-A0B3-A939560E365B}" destId="{67EF7ABC-D58D-4392-9436-82AF2957A124}" srcOrd="6" destOrd="0" parTransId="{0C8F241E-4340-4433-B6F1-11CD07B91E6D}" sibTransId="{BE310160-FEDD-4676-8685-ED3C39B4B0B0}"/>
    <dgm:cxn modelId="{67B4B655-A8A9-4103-8AF8-365C571F167F}" srcId="{C2EC2504-DD4F-4514-A0B3-A939560E365B}" destId="{CDB4164E-CD55-4667-A240-D0E57EB71988}" srcOrd="2" destOrd="0" parTransId="{62D05FF5-3E3F-49EE-9DF3-FB5973B2BCA5}" sibTransId="{E7B4103C-94DF-4533-B8E2-C776863C2D14}"/>
    <dgm:cxn modelId="{1311F84A-BD1F-4A3A-BB47-36D2499A9B31}" type="presOf" srcId="{A51BF554-453C-46E1-A9FC-FEEBDB98CB27}" destId="{45D62BE4-C1D2-452E-90C2-473B0AF2D285}" srcOrd="0" destOrd="0" presId="urn:microsoft.com/office/officeart/2005/8/layout/hierarchy3"/>
    <dgm:cxn modelId="{0FCE6751-453A-4F69-A1BC-EC40B9F53499}" type="presOf" srcId="{51DCC00F-E6EF-499A-8835-73AFFC1B16C0}" destId="{F6BA2006-54F2-499E-AFFA-097FB3FAF37C}" srcOrd="1" destOrd="0" presId="urn:microsoft.com/office/officeart/2005/8/layout/hierarchy3"/>
    <dgm:cxn modelId="{721F5E13-D047-42A6-A7A6-E90B91CA8A77}" type="presOf" srcId="{F09B0CA5-9BD5-40DD-B4D7-08E4520C4B01}" destId="{4D0DC1DA-EC0C-4F70-AA14-8C374AF66BE9}" srcOrd="0" destOrd="0" presId="urn:microsoft.com/office/officeart/2005/8/layout/hierarchy3"/>
    <dgm:cxn modelId="{F0B14C2A-39A3-48B4-949F-70C617265C44}" type="presOf" srcId="{F16CF227-9E4B-42C9-9899-95C42CC76C45}" destId="{9EC4EE47-A794-4153-82D7-42007B8445CC}" srcOrd="1" destOrd="0" presId="urn:microsoft.com/office/officeart/2005/8/layout/hierarchy3"/>
    <dgm:cxn modelId="{F54F7CBF-24B1-4E74-8995-6DA28F360A0B}" srcId="{7951188A-E665-46C1-85EC-0D4640A7F99D}" destId="{F16CF227-9E4B-42C9-9899-95C42CC76C45}" srcOrd="1" destOrd="0" parTransId="{3B5EE807-929D-449A-8426-2D7BAA6595AB}" sibTransId="{89850785-3A66-4193-8B44-03DCFA3DD7CE}"/>
    <dgm:cxn modelId="{8278CCD7-D6CD-4FAA-84B1-73112ED84562}" type="presOf" srcId="{6DB51E56-B6B0-43FB-98FD-41A6E9571713}" destId="{BC2D52E9-E122-4A7C-BC87-2F0DBCBA8345}" srcOrd="0" destOrd="0" presId="urn:microsoft.com/office/officeart/2005/8/layout/hierarchy3"/>
    <dgm:cxn modelId="{761817D9-CA48-4FC2-BCAE-F29DF77C5792}" srcId="{51DCC00F-E6EF-499A-8835-73AFFC1B16C0}" destId="{B32AC554-F1B4-4B60-9015-95B9E93190F8}" srcOrd="1" destOrd="0" parTransId="{38CC274A-CC6D-4ADB-BF7A-B32A1F8DC564}" sibTransId="{0B11E03B-17D7-4329-8DF6-A23AC161F9FA}"/>
    <dgm:cxn modelId="{AB0B57A6-2E57-49B9-9335-AA4598E226A1}" type="presOf" srcId="{EB8F368D-E7FB-4D2A-8783-3AE792374B07}" destId="{5A609415-5527-4B11-943A-23AA7B54E592}" srcOrd="0" destOrd="0" presId="urn:microsoft.com/office/officeart/2005/8/layout/hierarchy3"/>
    <dgm:cxn modelId="{3C0CCB7E-A142-4BFE-A5E2-D63A99D2744B}" type="presOf" srcId="{C2EC2504-DD4F-4514-A0B3-A939560E365B}" destId="{597579C6-99C9-4191-805D-ADC26CFE8A5C}" srcOrd="1" destOrd="0" presId="urn:microsoft.com/office/officeart/2005/8/layout/hierarchy3"/>
    <dgm:cxn modelId="{D74FCCA9-BB45-4BAE-9F95-D52535C5941E}" type="presOf" srcId="{F16CF227-9E4B-42C9-9899-95C42CC76C45}" destId="{2FA08CA9-7ED0-4C00-80C2-9BCEDF83E9BD}" srcOrd="0" destOrd="0" presId="urn:microsoft.com/office/officeart/2005/8/layout/hierarchy3"/>
    <dgm:cxn modelId="{84843781-9AE3-44FF-A30A-BE0F1C062BC6}" srcId="{7951188A-E665-46C1-85EC-0D4640A7F99D}" destId="{C2EC2504-DD4F-4514-A0B3-A939560E365B}" srcOrd="0" destOrd="0" parTransId="{7E8B3312-1C75-4653-A027-DAB37D36A440}" sibTransId="{2E5C6A65-B7C7-46AC-B20E-395C71F2B1F3}"/>
    <dgm:cxn modelId="{13DDD686-8D03-4489-99D7-B442C98211B8}" type="presOf" srcId="{C42C76A8-CCFD-488A-9943-3D559F957C7C}" destId="{973B9710-F89E-4367-A7C1-2911C797157A}" srcOrd="0" destOrd="0" presId="urn:microsoft.com/office/officeart/2005/8/layout/hierarchy3"/>
    <dgm:cxn modelId="{EDEE4648-46D6-4E3E-9238-9F79D720ECA1}" type="presOf" srcId="{35002190-58EE-41EB-877F-CF62DCF92646}" destId="{33E43791-EA85-466C-B336-B2DDF00B4E52}" srcOrd="0" destOrd="0" presId="urn:microsoft.com/office/officeart/2005/8/layout/hierarchy3"/>
    <dgm:cxn modelId="{8B79D17B-A397-48DE-8342-D2B33DB4C22D}" srcId="{E6B02DC9-7B4C-47E0-AC17-EB8A1FF984FF}" destId="{773216DE-C954-4E0D-8E6D-996BA8A6EEB2}" srcOrd="0" destOrd="0" parTransId="{9E62ADFE-61FE-4F0A-ACC5-A38FB43F65D2}" sibTransId="{B3F2D106-84CF-444E-A587-3B93DE9D7FD5}"/>
    <dgm:cxn modelId="{6710F519-37FB-49E1-9EAA-FABD2709E806}" type="presOf" srcId="{4E26CD64-FE2F-444A-9B13-0EDB35F797A5}" destId="{365DE243-9C33-4E94-A0CD-246DCBF10E0E}" srcOrd="0" destOrd="0" presId="urn:microsoft.com/office/officeart/2005/8/layout/hierarchy3"/>
    <dgm:cxn modelId="{944532D4-D2CE-4E6C-8C80-7C7C69C547FF}" type="presOf" srcId="{E6B02DC9-7B4C-47E0-AC17-EB8A1FF984FF}" destId="{8DD430B2-B614-42A5-B312-32D2B009EF23}" srcOrd="0" destOrd="0" presId="urn:microsoft.com/office/officeart/2005/8/layout/hierarchy3"/>
    <dgm:cxn modelId="{D50E7A20-110E-4073-B3DB-78FB253F5DF9}" srcId="{7951188A-E665-46C1-85EC-0D4640A7F99D}" destId="{E6B02DC9-7B4C-47E0-AC17-EB8A1FF984FF}" srcOrd="3" destOrd="0" parTransId="{560DF7E2-E68D-4801-9FD5-B6CF90116969}" sibTransId="{92AA96C3-A57A-4FBA-A130-487B07F1EA00}"/>
    <dgm:cxn modelId="{A7DBC298-299A-43F6-8AC9-EAA737AF5A5A}" type="presOf" srcId="{FA1D2196-602D-4DA7-BB5E-7F257FA40ECE}" destId="{BED759A4-85A6-4C16-8C21-90ECD74C5D3C}" srcOrd="0" destOrd="0" presId="urn:microsoft.com/office/officeart/2005/8/layout/hierarchy3"/>
    <dgm:cxn modelId="{1C1BF331-31D6-4861-A04C-6BF708792E9C}" type="presOf" srcId="{CDB4164E-CD55-4667-A240-D0E57EB71988}" destId="{734577CC-62E6-404A-976B-44E901264DDB}" srcOrd="0" destOrd="0" presId="urn:microsoft.com/office/officeart/2005/8/layout/hierarchy3"/>
    <dgm:cxn modelId="{ECC22D3A-65B7-4CD1-B656-C67AA95A938E}" srcId="{7951188A-E665-46C1-85EC-0D4640A7F99D}" destId="{51DCC00F-E6EF-499A-8835-73AFFC1B16C0}" srcOrd="2" destOrd="0" parTransId="{506118C3-F379-4A96-834A-F7D502B086CF}" sibTransId="{098F16F7-F473-48EC-BA65-67FA5484EFD3}"/>
    <dgm:cxn modelId="{FFE7B1BE-0E42-480B-A738-D066440C04E8}" type="presOf" srcId="{E6B02DC9-7B4C-47E0-AC17-EB8A1FF984FF}" destId="{B2DA3218-212A-479D-8C7E-1A2DC3B6EA69}" srcOrd="1" destOrd="0" presId="urn:microsoft.com/office/officeart/2005/8/layout/hierarchy3"/>
    <dgm:cxn modelId="{7128D04D-A07B-4B52-9544-07008EB54CE4}" type="presOf" srcId="{51DCC00F-E6EF-499A-8835-73AFFC1B16C0}" destId="{497FE2A9-60D8-4CD9-BD62-584C2A43889F}" srcOrd="0" destOrd="0" presId="urn:microsoft.com/office/officeart/2005/8/layout/hierarchy3"/>
    <dgm:cxn modelId="{E2D48EA5-97C5-47DD-A3BD-431A21A1EC07}" srcId="{C2EC2504-DD4F-4514-A0B3-A939560E365B}" destId="{F09B0CA5-9BD5-40DD-B4D7-08E4520C4B01}" srcOrd="5" destOrd="0" parTransId="{4E26CD64-FE2F-444A-9B13-0EDB35F797A5}" sibTransId="{FF72870A-65DD-4026-B02B-1C36BAD42921}"/>
    <dgm:cxn modelId="{5B87BB25-B944-4762-93CA-A54F3AFE0165}" type="presOf" srcId="{1648B7A3-1E9C-480C-A9F8-E1D5B8D978D3}" destId="{FFEC3B46-1696-4BA8-B1F9-9D3D00997F82}" srcOrd="0" destOrd="0" presId="urn:microsoft.com/office/officeart/2005/8/layout/hierarchy3"/>
    <dgm:cxn modelId="{9ADD2B8C-0D2D-4149-B003-D5841439472E}" type="presOf" srcId="{619493EE-D062-4FA5-8F57-B6B4CCB8DB7F}" destId="{83C58879-5F0B-41DA-BBA6-A935A5B8EF36}" srcOrd="0" destOrd="0" presId="urn:microsoft.com/office/officeart/2005/8/layout/hierarchy3"/>
    <dgm:cxn modelId="{541128DE-B295-4DE6-B425-F7A1C043945B}" srcId="{C2EC2504-DD4F-4514-A0B3-A939560E365B}" destId="{619493EE-D062-4FA5-8F57-B6B4CCB8DB7F}" srcOrd="4" destOrd="0" parTransId="{35002190-58EE-41EB-877F-CF62DCF92646}" sibTransId="{C7F7983B-1302-4A64-ADD7-04B59F42097B}"/>
    <dgm:cxn modelId="{8DD46C0E-50D7-4FD6-A7A8-B44FE5BD41AB}" type="presOf" srcId="{B32AC554-F1B4-4B60-9015-95B9E93190F8}" destId="{074A7110-7454-49E0-BF60-B943B90F198D}" srcOrd="0" destOrd="0" presId="urn:microsoft.com/office/officeart/2005/8/layout/hierarchy3"/>
    <dgm:cxn modelId="{E0075957-8940-4472-BB7C-19B4D41BF87C}" srcId="{C2EC2504-DD4F-4514-A0B3-A939560E365B}" destId="{FA1D2196-602D-4DA7-BB5E-7F257FA40ECE}" srcOrd="8" destOrd="0" parTransId="{A52DE958-17DB-439A-A2C9-27007D48D24E}" sibTransId="{92E7EF3D-4392-418C-BE77-1AF15810D679}"/>
    <dgm:cxn modelId="{AEB13074-E523-4303-80CE-A55FA8621371}" srcId="{F16CF227-9E4B-42C9-9899-95C42CC76C45}" destId="{C42C76A8-CCFD-488A-9943-3D559F957C7C}" srcOrd="0" destOrd="0" parTransId="{8620FE19-A7FF-482F-A0C4-68E79911F299}" sibTransId="{BD9BBDFD-396D-488E-B480-250589638A06}"/>
    <dgm:cxn modelId="{8967E86E-AEBF-4182-8636-7D23DC422CCC}" type="presOf" srcId="{C2EC2504-DD4F-4514-A0B3-A939560E365B}" destId="{04CE888D-162D-4B2C-8F9D-FA7C5B7384BD}" srcOrd="0" destOrd="0" presId="urn:microsoft.com/office/officeart/2005/8/layout/hierarchy3"/>
    <dgm:cxn modelId="{131D15E3-8E3A-4E6A-B15E-419AB498C364}" type="presOf" srcId="{A52DE958-17DB-439A-A2C9-27007D48D24E}" destId="{B0D48A8E-0493-453B-ABB0-A6126C446AAE}" srcOrd="0" destOrd="0" presId="urn:microsoft.com/office/officeart/2005/8/layout/hierarchy3"/>
    <dgm:cxn modelId="{14E57802-A275-498E-B2A8-03C92E2A68CF}" srcId="{C2EC2504-DD4F-4514-A0B3-A939560E365B}" destId="{C9305E86-B9BB-4CD2-9785-1AE240F1BE07}" srcOrd="0" destOrd="0" parTransId="{A46A4AA4-2235-4603-B421-E9615009324E}" sibTransId="{743FDB57-4005-4E6E-AB00-CFC037998802}"/>
    <dgm:cxn modelId="{8C016B4A-DD9F-4B05-8848-1577926ADE85}" type="presOf" srcId="{72C476B2-293B-45D8-BF72-8FCE74F08EAF}" destId="{C905A714-D22C-4B7B-BC26-CAC4221AC574}" srcOrd="0" destOrd="0" presId="urn:microsoft.com/office/officeart/2005/8/layout/hierarchy3"/>
    <dgm:cxn modelId="{905AE484-7D90-4AD7-958C-503C3D02622A}" type="presOf" srcId="{7951188A-E665-46C1-85EC-0D4640A7F99D}" destId="{AAC9BCCD-3CB8-4076-9F80-DFD7A3C035BB}" srcOrd="0" destOrd="0" presId="urn:microsoft.com/office/officeart/2005/8/layout/hierarchy3"/>
    <dgm:cxn modelId="{3BD1A9F4-CDBC-46E8-AA15-406E7C6801D0}" type="presOf" srcId="{8620FE19-A7FF-482F-A0C4-68E79911F299}" destId="{6E31EA6B-BBDC-4DD4-88DC-F6286D470995}" srcOrd="0" destOrd="0" presId="urn:microsoft.com/office/officeart/2005/8/layout/hierarchy3"/>
    <dgm:cxn modelId="{2E1194A0-352A-4A0F-B9B7-5BB86EFAB67B}" type="presOf" srcId="{773216DE-C954-4E0D-8E6D-996BA8A6EEB2}" destId="{BE001748-B2F7-4634-B237-3E0313CC1AA3}" srcOrd="0" destOrd="0" presId="urn:microsoft.com/office/officeart/2005/8/layout/hierarchy3"/>
    <dgm:cxn modelId="{F6D7E09E-9610-4EEF-AFBC-E5D51BD391DD}" srcId="{C2EC2504-DD4F-4514-A0B3-A939560E365B}" destId="{72C476B2-293B-45D8-BF72-8FCE74F08EAF}" srcOrd="1" destOrd="0" parTransId="{6DB51E56-B6B0-43FB-98FD-41A6E9571713}" sibTransId="{526A39A4-A942-48B1-BA3E-7835C1F549F9}"/>
    <dgm:cxn modelId="{731631B3-984D-4E32-8F0E-BB449E39847C}" type="presOf" srcId="{62D05FF5-3E3F-49EE-9DF3-FB5973B2BCA5}" destId="{8A61577D-0EFB-480A-A99B-653C8B4AE5F2}" srcOrd="0" destOrd="0" presId="urn:microsoft.com/office/officeart/2005/8/layout/hierarchy3"/>
    <dgm:cxn modelId="{1947FB9D-9A82-4B06-8816-B59FEF6075DB}" type="presOf" srcId="{ABF8AB0F-15B2-48F9-B8C4-EB4EA6D1898D}" destId="{520460B6-9F02-4712-A087-3CB6B0F94E66}" srcOrd="0" destOrd="0" presId="urn:microsoft.com/office/officeart/2005/8/layout/hierarchy3"/>
    <dgm:cxn modelId="{C26E838C-933E-44FA-B910-09581432BFA0}" type="presOf" srcId="{38CC274A-CC6D-4ADB-BF7A-B32A1F8DC564}" destId="{F8476F22-1EB3-4624-8BB4-F5406FE9BCCA}" srcOrd="0" destOrd="0" presId="urn:microsoft.com/office/officeart/2005/8/layout/hierarchy3"/>
    <dgm:cxn modelId="{5F42F47F-2A2B-44EA-8DA9-EAB6A4EAB8F9}" type="presOf" srcId="{F63B5455-CB89-477E-999A-1D1956A6ECE8}" destId="{FE8AB903-5874-4873-9623-19DB9181F399}" srcOrd="0" destOrd="0" presId="urn:microsoft.com/office/officeart/2005/8/layout/hierarchy3"/>
    <dgm:cxn modelId="{EBD0C08E-2DF1-449D-B722-846B0DE5755B}" srcId="{C2EC2504-DD4F-4514-A0B3-A939560E365B}" destId="{1648B7A3-1E9C-480C-A9F8-E1D5B8D978D3}" srcOrd="3" destOrd="0" parTransId="{F63B5455-CB89-477E-999A-1D1956A6ECE8}" sibTransId="{33E4FD94-551B-413E-8433-B50A3B45EA72}"/>
    <dgm:cxn modelId="{DC3B3AA4-A149-405B-8A83-A8B8C6BC872A}" type="presOf" srcId="{0C8F241E-4340-4433-B6F1-11CD07B91E6D}" destId="{61FF4A7D-369E-40D2-B030-71766B663079}" srcOrd="0" destOrd="0" presId="urn:microsoft.com/office/officeart/2005/8/layout/hierarchy3"/>
    <dgm:cxn modelId="{F5E132CF-DF41-40EA-80A4-CBD59312A18C}" type="presOf" srcId="{2B6D0FEB-BEFE-4087-A7A1-06861716BDFE}" destId="{B1B606A0-506A-4DB8-9F97-F26DFC508244}" srcOrd="0" destOrd="0" presId="urn:microsoft.com/office/officeart/2005/8/layout/hierarchy3"/>
    <dgm:cxn modelId="{B8DF38A2-A02D-4297-B6B2-6DDE51701E7F}" type="presOf" srcId="{C9305E86-B9BB-4CD2-9785-1AE240F1BE07}" destId="{EFC294A6-E532-4FC6-99CD-8FDA5E6AC1EF}" srcOrd="0" destOrd="0" presId="urn:microsoft.com/office/officeart/2005/8/layout/hierarchy3"/>
    <dgm:cxn modelId="{9D78DFF2-B9F5-49D2-906D-DDB58E7ABA35}" type="presOf" srcId="{A46A4AA4-2235-4603-B421-E9615009324E}" destId="{C05A266D-061B-4EC7-A2CE-6968796766D9}" srcOrd="0" destOrd="0" presId="urn:microsoft.com/office/officeart/2005/8/layout/hierarchy3"/>
    <dgm:cxn modelId="{075AB789-3FBA-4C61-A056-04D08162B318}" type="presOf" srcId="{67EF7ABC-D58D-4392-9436-82AF2957A124}" destId="{AB69E156-A62F-4A5F-9FCF-7FD42074B281}" srcOrd="0" destOrd="0" presId="urn:microsoft.com/office/officeart/2005/8/layout/hierarchy3"/>
    <dgm:cxn modelId="{CD32D6B9-58B8-4CF3-9780-B26CC355FF3F}" type="presOf" srcId="{9E62ADFE-61FE-4F0A-ACC5-A38FB43F65D2}" destId="{95B5269C-2680-4847-857C-438E88820C18}" srcOrd="0" destOrd="0" presId="urn:microsoft.com/office/officeart/2005/8/layout/hierarchy3"/>
    <dgm:cxn modelId="{52F73AAB-48A8-4284-9246-F9EC6550230D}" srcId="{51DCC00F-E6EF-499A-8835-73AFFC1B16C0}" destId="{EB8F368D-E7FB-4D2A-8783-3AE792374B07}" srcOrd="0" destOrd="0" parTransId="{ABF8AB0F-15B2-48F9-B8C4-EB4EA6D1898D}" sibTransId="{EC3726F8-31C5-4573-AC82-06DAC7CEBF8C}"/>
    <dgm:cxn modelId="{2433DB6F-C8E0-4355-93A0-1FC49D38366D}" type="presParOf" srcId="{AAC9BCCD-3CB8-4076-9F80-DFD7A3C035BB}" destId="{AFE294A0-5C64-4DD2-BFE5-3491AD823653}" srcOrd="0" destOrd="0" presId="urn:microsoft.com/office/officeart/2005/8/layout/hierarchy3"/>
    <dgm:cxn modelId="{7313C398-2DE5-4647-9092-194A8ECBD3A3}" type="presParOf" srcId="{AFE294A0-5C64-4DD2-BFE5-3491AD823653}" destId="{A86DE24F-AD1E-4C0F-AC26-B90B03439BE6}" srcOrd="0" destOrd="0" presId="urn:microsoft.com/office/officeart/2005/8/layout/hierarchy3"/>
    <dgm:cxn modelId="{1AED6AEC-D9DD-46C5-A295-0B8CCC0C8C66}" type="presParOf" srcId="{A86DE24F-AD1E-4C0F-AC26-B90B03439BE6}" destId="{04CE888D-162D-4B2C-8F9D-FA7C5B7384BD}" srcOrd="0" destOrd="0" presId="urn:microsoft.com/office/officeart/2005/8/layout/hierarchy3"/>
    <dgm:cxn modelId="{612B9FD0-959E-4F67-B598-3A0B922E47A0}" type="presParOf" srcId="{A86DE24F-AD1E-4C0F-AC26-B90B03439BE6}" destId="{597579C6-99C9-4191-805D-ADC26CFE8A5C}" srcOrd="1" destOrd="0" presId="urn:microsoft.com/office/officeart/2005/8/layout/hierarchy3"/>
    <dgm:cxn modelId="{0BB99A5A-A6D2-4E70-934C-2D3B18ADC122}" type="presParOf" srcId="{AFE294A0-5C64-4DD2-BFE5-3491AD823653}" destId="{D5222922-7E21-433F-8199-FD245ADAD2A9}" srcOrd="1" destOrd="0" presId="urn:microsoft.com/office/officeart/2005/8/layout/hierarchy3"/>
    <dgm:cxn modelId="{CCF5CFDE-C365-46F9-A484-3502E1D86081}" type="presParOf" srcId="{D5222922-7E21-433F-8199-FD245ADAD2A9}" destId="{C05A266D-061B-4EC7-A2CE-6968796766D9}" srcOrd="0" destOrd="0" presId="urn:microsoft.com/office/officeart/2005/8/layout/hierarchy3"/>
    <dgm:cxn modelId="{4148C202-0B20-40F0-BA6A-2796199E686F}" type="presParOf" srcId="{D5222922-7E21-433F-8199-FD245ADAD2A9}" destId="{EFC294A6-E532-4FC6-99CD-8FDA5E6AC1EF}" srcOrd="1" destOrd="0" presId="urn:microsoft.com/office/officeart/2005/8/layout/hierarchy3"/>
    <dgm:cxn modelId="{82ECAF5A-F591-4B75-AA55-8642AE341CA3}" type="presParOf" srcId="{D5222922-7E21-433F-8199-FD245ADAD2A9}" destId="{BC2D52E9-E122-4A7C-BC87-2F0DBCBA8345}" srcOrd="2" destOrd="0" presId="urn:microsoft.com/office/officeart/2005/8/layout/hierarchy3"/>
    <dgm:cxn modelId="{576B9E97-E4F7-4057-855C-EA8C4BE22C77}" type="presParOf" srcId="{D5222922-7E21-433F-8199-FD245ADAD2A9}" destId="{C905A714-D22C-4B7B-BC26-CAC4221AC574}" srcOrd="3" destOrd="0" presId="urn:microsoft.com/office/officeart/2005/8/layout/hierarchy3"/>
    <dgm:cxn modelId="{E2239931-F528-4638-A70B-C7F3B02420F0}" type="presParOf" srcId="{D5222922-7E21-433F-8199-FD245ADAD2A9}" destId="{8A61577D-0EFB-480A-A99B-653C8B4AE5F2}" srcOrd="4" destOrd="0" presId="urn:microsoft.com/office/officeart/2005/8/layout/hierarchy3"/>
    <dgm:cxn modelId="{7FD72DA3-88DF-4135-BACC-EFD7DB33DD64}" type="presParOf" srcId="{D5222922-7E21-433F-8199-FD245ADAD2A9}" destId="{734577CC-62E6-404A-976B-44E901264DDB}" srcOrd="5" destOrd="0" presId="urn:microsoft.com/office/officeart/2005/8/layout/hierarchy3"/>
    <dgm:cxn modelId="{C052F833-C107-418D-8FA3-85E4B1E3CB77}" type="presParOf" srcId="{D5222922-7E21-433F-8199-FD245ADAD2A9}" destId="{FE8AB903-5874-4873-9623-19DB9181F399}" srcOrd="6" destOrd="0" presId="urn:microsoft.com/office/officeart/2005/8/layout/hierarchy3"/>
    <dgm:cxn modelId="{AFF3E465-1CF1-476A-B080-5B406D1A2CF3}" type="presParOf" srcId="{D5222922-7E21-433F-8199-FD245ADAD2A9}" destId="{FFEC3B46-1696-4BA8-B1F9-9D3D00997F82}" srcOrd="7" destOrd="0" presId="urn:microsoft.com/office/officeart/2005/8/layout/hierarchy3"/>
    <dgm:cxn modelId="{EEC71C96-4AB2-4665-B0D9-0C8760EBD1D0}" type="presParOf" srcId="{D5222922-7E21-433F-8199-FD245ADAD2A9}" destId="{33E43791-EA85-466C-B336-B2DDF00B4E52}" srcOrd="8" destOrd="0" presId="urn:microsoft.com/office/officeart/2005/8/layout/hierarchy3"/>
    <dgm:cxn modelId="{E97199FC-9BBE-4330-8E26-BE0F80834168}" type="presParOf" srcId="{D5222922-7E21-433F-8199-FD245ADAD2A9}" destId="{83C58879-5F0B-41DA-BBA6-A935A5B8EF36}" srcOrd="9" destOrd="0" presId="urn:microsoft.com/office/officeart/2005/8/layout/hierarchy3"/>
    <dgm:cxn modelId="{63D5CC7C-431B-451B-955E-C9AA311D8DE6}" type="presParOf" srcId="{D5222922-7E21-433F-8199-FD245ADAD2A9}" destId="{365DE243-9C33-4E94-A0CD-246DCBF10E0E}" srcOrd="10" destOrd="0" presId="urn:microsoft.com/office/officeart/2005/8/layout/hierarchy3"/>
    <dgm:cxn modelId="{B396A9F8-D504-4709-A5AF-AD2B99701189}" type="presParOf" srcId="{D5222922-7E21-433F-8199-FD245ADAD2A9}" destId="{4D0DC1DA-EC0C-4F70-AA14-8C374AF66BE9}" srcOrd="11" destOrd="0" presId="urn:microsoft.com/office/officeart/2005/8/layout/hierarchy3"/>
    <dgm:cxn modelId="{8E27AA5C-EADA-4347-81B2-677B7BEC3674}" type="presParOf" srcId="{D5222922-7E21-433F-8199-FD245ADAD2A9}" destId="{61FF4A7D-369E-40D2-B030-71766B663079}" srcOrd="12" destOrd="0" presId="urn:microsoft.com/office/officeart/2005/8/layout/hierarchy3"/>
    <dgm:cxn modelId="{E908DA85-ED47-4F82-AAA1-904B9E12FDEE}" type="presParOf" srcId="{D5222922-7E21-433F-8199-FD245ADAD2A9}" destId="{AB69E156-A62F-4A5F-9FCF-7FD42074B281}" srcOrd="13" destOrd="0" presId="urn:microsoft.com/office/officeart/2005/8/layout/hierarchy3"/>
    <dgm:cxn modelId="{67C2FF3F-CBDE-4086-9D24-8EF0752807E9}" type="presParOf" srcId="{D5222922-7E21-433F-8199-FD245ADAD2A9}" destId="{45D62BE4-C1D2-452E-90C2-473B0AF2D285}" srcOrd="14" destOrd="0" presId="urn:microsoft.com/office/officeart/2005/8/layout/hierarchy3"/>
    <dgm:cxn modelId="{0586A1A8-846D-442A-AF48-525CBF249E48}" type="presParOf" srcId="{D5222922-7E21-433F-8199-FD245ADAD2A9}" destId="{B1B606A0-506A-4DB8-9F97-F26DFC508244}" srcOrd="15" destOrd="0" presId="urn:microsoft.com/office/officeart/2005/8/layout/hierarchy3"/>
    <dgm:cxn modelId="{E9F58E3D-9876-4751-850C-5E16891828CE}" type="presParOf" srcId="{D5222922-7E21-433F-8199-FD245ADAD2A9}" destId="{B0D48A8E-0493-453B-ABB0-A6126C446AAE}" srcOrd="16" destOrd="0" presId="urn:microsoft.com/office/officeart/2005/8/layout/hierarchy3"/>
    <dgm:cxn modelId="{68B3F760-FE4E-4497-B02D-69A374C54BA3}" type="presParOf" srcId="{D5222922-7E21-433F-8199-FD245ADAD2A9}" destId="{BED759A4-85A6-4C16-8C21-90ECD74C5D3C}" srcOrd="17" destOrd="0" presId="urn:microsoft.com/office/officeart/2005/8/layout/hierarchy3"/>
    <dgm:cxn modelId="{B91DA705-D00F-4391-9BFA-E038B766DBCE}" type="presParOf" srcId="{AAC9BCCD-3CB8-4076-9F80-DFD7A3C035BB}" destId="{522EFD5C-50B3-413B-B06E-18F2ED02D482}" srcOrd="1" destOrd="0" presId="urn:microsoft.com/office/officeart/2005/8/layout/hierarchy3"/>
    <dgm:cxn modelId="{94880D3D-3218-4830-B330-177C98F3DAB6}" type="presParOf" srcId="{522EFD5C-50B3-413B-B06E-18F2ED02D482}" destId="{D26AD762-6269-46A6-A9F8-24BAE0A76A61}" srcOrd="0" destOrd="0" presId="urn:microsoft.com/office/officeart/2005/8/layout/hierarchy3"/>
    <dgm:cxn modelId="{7F620DD5-B3FD-46DF-9F3D-F92B4AB74B6E}" type="presParOf" srcId="{D26AD762-6269-46A6-A9F8-24BAE0A76A61}" destId="{2FA08CA9-7ED0-4C00-80C2-9BCEDF83E9BD}" srcOrd="0" destOrd="0" presId="urn:microsoft.com/office/officeart/2005/8/layout/hierarchy3"/>
    <dgm:cxn modelId="{0E6ADD8B-671F-41A0-B9BD-2DEE3D013D0D}" type="presParOf" srcId="{D26AD762-6269-46A6-A9F8-24BAE0A76A61}" destId="{9EC4EE47-A794-4153-82D7-42007B8445CC}" srcOrd="1" destOrd="0" presId="urn:microsoft.com/office/officeart/2005/8/layout/hierarchy3"/>
    <dgm:cxn modelId="{9C2C6D4A-43B6-497C-B2D3-5D13810FDC81}" type="presParOf" srcId="{522EFD5C-50B3-413B-B06E-18F2ED02D482}" destId="{1F5FEA20-2D63-4431-B9A0-C25573BB6172}" srcOrd="1" destOrd="0" presId="urn:microsoft.com/office/officeart/2005/8/layout/hierarchy3"/>
    <dgm:cxn modelId="{2283881F-297E-4067-8622-A33F5F720548}" type="presParOf" srcId="{1F5FEA20-2D63-4431-B9A0-C25573BB6172}" destId="{6E31EA6B-BBDC-4DD4-88DC-F6286D470995}" srcOrd="0" destOrd="0" presId="urn:microsoft.com/office/officeart/2005/8/layout/hierarchy3"/>
    <dgm:cxn modelId="{7CFFC1A9-B745-450D-B2A8-FD23989C3038}" type="presParOf" srcId="{1F5FEA20-2D63-4431-B9A0-C25573BB6172}" destId="{973B9710-F89E-4367-A7C1-2911C797157A}" srcOrd="1" destOrd="0" presId="urn:microsoft.com/office/officeart/2005/8/layout/hierarchy3"/>
    <dgm:cxn modelId="{BD534AED-8982-49DE-AEF8-50719EBD16AE}" type="presParOf" srcId="{AAC9BCCD-3CB8-4076-9F80-DFD7A3C035BB}" destId="{F92A7A8F-C825-4D2F-A18C-5999AE6AF4A1}" srcOrd="2" destOrd="0" presId="urn:microsoft.com/office/officeart/2005/8/layout/hierarchy3"/>
    <dgm:cxn modelId="{46F4F911-6A41-4CD7-B72F-3758D3560F7A}" type="presParOf" srcId="{F92A7A8F-C825-4D2F-A18C-5999AE6AF4A1}" destId="{BE9E884F-EE5B-428B-8E2B-D43EEB1C734D}" srcOrd="0" destOrd="0" presId="urn:microsoft.com/office/officeart/2005/8/layout/hierarchy3"/>
    <dgm:cxn modelId="{7A07DA78-2FDD-4558-8EAB-13848A366A19}" type="presParOf" srcId="{BE9E884F-EE5B-428B-8E2B-D43EEB1C734D}" destId="{497FE2A9-60D8-4CD9-BD62-584C2A43889F}" srcOrd="0" destOrd="0" presId="urn:microsoft.com/office/officeart/2005/8/layout/hierarchy3"/>
    <dgm:cxn modelId="{74E34963-F53C-4319-91CA-3E410F5D434D}" type="presParOf" srcId="{BE9E884F-EE5B-428B-8E2B-D43EEB1C734D}" destId="{F6BA2006-54F2-499E-AFFA-097FB3FAF37C}" srcOrd="1" destOrd="0" presId="urn:microsoft.com/office/officeart/2005/8/layout/hierarchy3"/>
    <dgm:cxn modelId="{1F7EBD3B-E08D-4558-B3D2-725CE08B606B}" type="presParOf" srcId="{F92A7A8F-C825-4D2F-A18C-5999AE6AF4A1}" destId="{EF9B2EAA-0165-4CD0-804E-E4FEF8ED647E}" srcOrd="1" destOrd="0" presId="urn:microsoft.com/office/officeart/2005/8/layout/hierarchy3"/>
    <dgm:cxn modelId="{5E89A4F2-0780-44C8-A790-6BDCA33C7ABB}" type="presParOf" srcId="{EF9B2EAA-0165-4CD0-804E-E4FEF8ED647E}" destId="{520460B6-9F02-4712-A087-3CB6B0F94E66}" srcOrd="0" destOrd="0" presId="urn:microsoft.com/office/officeart/2005/8/layout/hierarchy3"/>
    <dgm:cxn modelId="{1617A6BA-C415-48FF-9E1C-1293AFB8D38C}" type="presParOf" srcId="{EF9B2EAA-0165-4CD0-804E-E4FEF8ED647E}" destId="{5A609415-5527-4B11-943A-23AA7B54E592}" srcOrd="1" destOrd="0" presId="urn:microsoft.com/office/officeart/2005/8/layout/hierarchy3"/>
    <dgm:cxn modelId="{16E57D15-77EB-4A12-965F-1C20963701F5}" type="presParOf" srcId="{EF9B2EAA-0165-4CD0-804E-E4FEF8ED647E}" destId="{F8476F22-1EB3-4624-8BB4-F5406FE9BCCA}" srcOrd="2" destOrd="0" presId="urn:microsoft.com/office/officeart/2005/8/layout/hierarchy3"/>
    <dgm:cxn modelId="{1BB4FF95-2DBC-4D0A-96CA-FD6A8CBD2B92}" type="presParOf" srcId="{EF9B2EAA-0165-4CD0-804E-E4FEF8ED647E}" destId="{074A7110-7454-49E0-BF60-B943B90F198D}" srcOrd="3" destOrd="0" presId="urn:microsoft.com/office/officeart/2005/8/layout/hierarchy3"/>
    <dgm:cxn modelId="{CA2496DB-56E4-497A-B2DE-50EEF5C58964}" type="presParOf" srcId="{AAC9BCCD-3CB8-4076-9F80-DFD7A3C035BB}" destId="{0333A828-69F0-439D-80C7-15DC644DE919}" srcOrd="3" destOrd="0" presId="urn:microsoft.com/office/officeart/2005/8/layout/hierarchy3"/>
    <dgm:cxn modelId="{244777CA-2CE7-4F0D-A186-F59BE27AF3F3}" type="presParOf" srcId="{0333A828-69F0-439D-80C7-15DC644DE919}" destId="{F5A6DF60-A16D-4482-BD86-3ECDA7CE61DE}" srcOrd="0" destOrd="0" presId="urn:microsoft.com/office/officeart/2005/8/layout/hierarchy3"/>
    <dgm:cxn modelId="{D84A65EC-FD8D-416B-A823-6306F8676328}" type="presParOf" srcId="{F5A6DF60-A16D-4482-BD86-3ECDA7CE61DE}" destId="{8DD430B2-B614-42A5-B312-32D2B009EF23}" srcOrd="0" destOrd="0" presId="urn:microsoft.com/office/officeart/2005/8/layout/hierarchy3"/>
    <dgm:cxn modelId="{5B9380C7-20BD-4D17-800C-BF01222E476B}" type="presParOf" srcId="{F5A6DF60-A16D-4482-BD86-3ECDA7CE61DE}" destId="{B2DA3218-212A-479D-8C7E-1A2DC3B6EA69}" srcOrd="1" destOrd="0" presId="urn:microsoft.com/office/officeart/2005/8/layout/hierarchy3"/>
    <dgm:cxn modelId="{8513E2B3-9EDC-4C02-AE61-C42BA496A824}" type="presParOf" srcId="{0333A828-69F0-439D-80C7-15DC644DE919}" destId="{44D60282-54E7-4F8B-8F88-2563EE61E2F9}" srcOrd="1" destOrd="0" presId="urn:microsoft.com/office/officeart/2005/8/layout/hierarchy3"/>
    <dgm:cxn modelId="{C2F35650-1019-4A1B-B7A3-7DFA12C45BBA}" type="presParOf" srcId="{44D60282-54E7-4F8B-8F88-2563EE61E2F9}" destId="{95B5269C-2680-4847-857C-438E88820C18}" srcOrd="0" destOrd="0" presId="urn:microsoft.com/office/officeart/2005/8/layout/hierarchy3"/>
    <dgm:cxn modelId="{2DF6E257-6746-4BAE-A435-E66B6BD47C79}" type="presParOf" srcId="{44D60282-54E7-4F8B-8F88-2563EE61E2F9}" destId="{BE001748-B2F7-4634-B237-3E0313CC1A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276BE-9D80-455D-A4F0-6EDA7F0B3F9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66869-F1FE-4EFF-A927-F40B34DD29EF}">
      <dgm:prSet phldrT="[Text]" custT="1"/>
      <dgm:spPr/>
      <dgm:t>
        <a:bodyPr anchor="ctr" anchorCtr="1"/>
        <a:lstStyle/>
        <a:p>
          <a:r>
            <a:rPr lang="en-US" sz="1100" b="1" cap="all" baseline="0" dirty="0" smtClean="0">
              <a:solidFill>
                <a:schemeClr val="bg1"/>
              </a:solidFill>
            </a:rPr>
            <a:t>Cost Effective</a:t>
          </a:r>
          <a:endParaRPr lang="en-US" sz="1100" b="1" cap="all" baseline="0" dirty="0">
            <a:solidFill>
              <a:schemeClr val="bg1"/>
            </a:solidFill>
          </a:endParaRPr>
        </a:p>
      </dgm:t>
    </dgm:pt>
    <dgm:pt modelId="{CCE1D416-FFB9-42D5-B60B-08A4883BDDBA}" type="parTrans" cxnId="{C4F295C7-70C6-489F-B03B-8AFC7E94B7B2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BCACF145-8F79-4844-82CA-7B0836C6F933}" type="sibTrans" cxnId="{C4F295C7-70C6-489F-B03B-8AFC7E94B7B2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4D0264CD-00FA-4115-957B-55B3060463B3}">
      <dgm:prSet phldrT="[Text]" custT="1"/>
      <dgm:spPr>
        <a:solidFill>
          <a:schemeClr val="accent3"/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rgbClr val="000041"/>
              </a:solidFill>
            </a:rPr>
            <a:t>Recovery</a:t>
          </a:r>
          <a:endParaRPr lang="en-US" sz="1100" b="1" cap="all" baseline="0" dirty="0">
            <a:solidFill>
              <a:srgbClr val="000041"/>
            </a:solidFill>
          </a:endParaRPr>
        </a:p>
      </dgm:t>
    </dgm:pt>
    <dgm:pt modelId="{0DC9D542-5AFA-4984-93E3-93B33B6EF777}" type="parTrans" cxnId="{A0ABF1FB-EE0E-43E6-B343-33D62B8B3F5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C6C3AF20-00F0-4131-B1BA-CA575D2A93E5}" type="sibTrans" cxnId="{A0ABF1FB-EE0E-43E6-B343-33D62B8B3F5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E49E95BC-035A-4CD2-9A82-E32CA1C771F6}">
      <dgm:prSet phldrT="[Text]" custT="1"/>
      <dgm:spPr>
        <a:solidFill>
          <a:srgbClr val="FFC000"/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Marketing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549FD98C-901E-46A6-9626-0987C8792CD7}" type="parTrans" cxnId="{31E8049F-267E-4D67-9C9A-EA3AB9708DD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9441346E-868D-44F4-AA8B-CD26EF46CD13}" type="sibTrans" cxnId="{31E8049F-267E-4D67-9C9A-EA3AB9708DD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FB60AB83-EE45-4AA7-9C60-04E64D6E0A6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Selection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882C84F1-52F2-44C1-B520-5F4B69395E37}" type="parTrans" cxnId="{97055BDE-A787-4C83-AFCC-15B36D531341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75B3A742-C4B0-4CBC-A263-2D2F928C375D}" type="sibTrans" cxnId="{97055BDE-A787-4C83-AFCC-15B36D531341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B13C799C-70BA-4074-81D9-5937A2A891AD}">
      <dgm:prSet phldrT="[Text]" custT="1"/>
      <dgm:spPr>
        <a:solidFill>
          <a:srgbClr val="C2C2C2"/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Claims Handling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D4D9E1BC-A56A-451B-B947-F1195ED34591}" type="parTrans" cxnId="{3AACA1E6-32F5-48EF-B50C-E216AC33661A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7810B4C5-607A-4C22-A017-64F054516512}" type="sibTrans" cxnId="{3AACA1E6-32F5-48EF-B50C-E216AC33661A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E937816C-1EA6-4E36-9615-8618F2E6ED5E}">
      <dgm:prSet phldrT="[Text]" custT="1"/>
      <dgm:spPr>
        <a:solidFill>
          <a:srgbClr val="92D050"/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Follow up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70AB1D75-1F13-419F-9E02-248195422B74}" type="parTrans" cxnId="{5A6C1E5A-995A-45AD-BDCE-C1005AB5D424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1469EAF6-DF07-428E-8640-A08019E5345D}" type="sibTrans" cxnId="{5A6C1E5A-995A-45AD-BDCE-C1005AB5D424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6B069703-7EFD-4814-8B2B-E2514C4E8F77}">
      <dgm:prSet phldrT="[Text]" custT="1"/>
      <dgm:spPr>
        <a:solidFill>
          <a:schemeClr val="accent2">
            <a:lumMod val="75000"/>
          </a:schemeClr>
        </a:solidFill>
      </dgm:spPr>
      <dgm:t>
        <a:bodyPr anchor="ctr" anchorCtr="1"/>
        <a:lstStyle/>
        <a:p>
          <a:r>
            <a:rPr lang="en-US" sz="1000" b="1" cap="all" baseline="0" dirty="0" smtClean="0">
              <a:solidFill>
                <a:schemeClr val="bg1"/>
              </a:solidFill>
            </a:rPr>
            <a:t>Monitoring</a:t>
          </a:r>
          <a:endParaRPr lang="en-US" sz="1000" b="1" cap="all" baseline="0" dirty="0">
            <a:solidFill>
              <a:schemeClr val="bg1"/>
            </a:solidFill>
          </a:endParaRPr>
        </a:p>
      </dgm:t>
    </dgm:pt>
    <dgm:pt modelId="{0A7735DC-BD37-45BE-A525-86C63702436C}" type="parTrans" cxnId="{6012CE36-00AE-41FA-866E-BA87B4F97D1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70472AFB-068A-4DB7-A7E4-3D359D2BD622}" type="sibTrans" cxnId="{6012CE36-00AE-41FA-866E-BA87B4F97D1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032A543D-92A2-4E6B-B7B3-6E8579B7AD1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Know How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D41CBC5D-91AE-4FB5-8705-6984CF7A0C9C}" type="parTrans" cxnId="{66290574-B08C-48DD-B480-C3DDD4409BC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FAD922AF-7097-42B6-BF5D-4EE1CC1C2BFD}" type="sibTrans" cxnId="{66290574-B08C-48DD-B480-C3DDD4409BC0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C4925D17-74DD-496D-83A7-90D04A935B68}">
      <dgm:prSet phldrT="[Text]" custT="1"/>
      <dgm:spPr>
        <a:solidFill>
          <a:schemeClr val="bg2">
            <a:lumMod val="75000"/>
          </a:schemeClr>
        </a:solidFill>
      </dgm:spPr>
      <dgm:t>
        <a:bodyPr anchor="ctr" anchorCtr="1"/>
        <a:lstStyle/>
        <a:p>
          <a:r>
            <a:rPr lang="en-US" sz="1100" b="1" cap="all" baseline="0" dirty="0" smtClean="0">
              <a:solidFill>
                <a:schemeClr val="tx1"/>
              </a:solidFill>
            </a:rPr>
            <a:t>Collection</a:t>
          </a:r>
          <a:endParaRPr lang="en-US" sz="1100" b="1" cap="all" baseline="0" dirty="0">
            <a:solidFill>
              <a:schemeClr val="tx1"/>
            </a:solidFill>
          </a:endParaRPr>
        </a:p>
      </dgm:t>
    </dgm:pt>
    <dgm:pt modelId="{1448F739-97FF-41CF-9DEB-AE63BF42DE66}" type="parTrans" cxnId="{13BC43AA-DEC3-4313-86B9-6E385D3CDFBA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BB3C35CF-749B-4482-8675-D0C7170A3B79}" type="sibTrans" cxnId="{13BC43AA-DEC3-4313-86B9-6E385D3CDFBA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18E56D3D-0E32-403F-B082-EFAE9A3210B3}" type="pres">
      <dgm:prSet presAssocID="{28E276BE-9D80-455D-A4F0-6EDA7F0B3F9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64437-4FF7-476A-BE2B-BE2D56FA380C}" type="pres">
      <dgm:prSet presAssocID="{28E276BE-9D80-455D-A4F0-6EDA7F0B3F95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1368F-110F-4CB5-B06E-0B8CFC0FB22A}" type="pres">
      <dgm:prSet presAssocID="{28E276BE-9D80-455D-A4F0-6EDA7F0B3F95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5575B-1410-4FFD-B746-21AEE4A1E49F}" type="pres">
      <dgm:prSet presAssocID="{28E276BE-9D80-455D-A4F0-6EDA7F0B3F95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044F4-1E70-41B6-A05B-D8AACE0AED1A}" type="pres">
      <dgm:prSet presAssocID="{28E276BE-9D80-455D-A4F0-6EDA7F0B3F95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6127B-C084-4B91-A148-55D67220496A}" type="pres">
      <dgm:prSet presAssocID="{28E276BE-9D80-455D-A4F0-6EDA7F0B3F95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6299D-160C-4460-9EFF-E642C08C4090}" type="pres">
      <dgm:prSet presAssocID="{28E276BE-9D80-455D-A4F0-6EDA7F0B3F95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FF0D5-787C-44B9-9568-94B7638A3FD7}" type="pres">
      <dgm:prSet presAssocID="{28E276BE-9D80-455D-A4F0-6EDA7F0B3F95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4FD9-B617-4FFB-971E-5C47D43E189E}" type="pres">
      <dgm:prSet presAssocID="{28E276BE-9D80-455D-A4F0-6EDA7F0B3F95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5E009-8E32-4159-8100-75E8AD1BEA66}" type="pres">
      <dgm:prSet presAssocID="{28E276BE-9D80-455D-A4F0-6EDA7F0B3F95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B28B6-A90E-43F6-8F43-9E8A333F84DA}" type="presOf" srcId="{B13C799C-70BA-4074-81D9-5937A2A891AD}" destId="{A24FF0D5-787C-44B9-9568-94B7638A3FD7}" srcOrd="0" destOrd="0" presId="urn:microsoft.com/office/officeart/2005/8/layout/pyramid4"/>
    <dgm:cxn modelId="{3AACA1E6-32F5-48EF-B50C-E216AC33661A}" srcId="{28E276BE-9D80-455D-A4F0-6EDA7F0B3F95}" destId="{B13C799C-70BA-4074-81D9-5937A2A891AD}" srcOrd="6" destOrd="0" parTransId="{D4D9E1BC-A56A-451B-B947-F1195ED34591}" sibTransId="{7810B4C5-607A-4C22-A017-64F054516512}"/>
    <dgm:cxn modelId="{5A6C1E5A-995A-45AD-BDCE-C1005AB5D424}" srcId="{28E276BE-9D80-455D-A4F0-6EDA7F0B3F95}" destId="{E937816C-1EA6-4E36-9615-8618F2E6ED5E}" srcOrd="7" destOrd="0" parTransId="{70AB1D75-1F13-419F-9E02-248195422B74}" sibTransId="{1469EAF6-DF07-428E-8640-A08019E5345D}"/>
    <dgm:cxn modelId="{558F5C98-99A9-4953-8A6C-C9D7D79CD071}" type="presOf" srcId="{C4925D17-74DD-496D-83A7-90D04A935B68}" destId="{9B95E009-8E32-4159-8100-75E8AD1BEA66}" srcOrd="0" destOrd="0" presId="urn:microsoft.com/office/officeart/2005/8/layout/pyramid4"/>
    <dgm:cxn modelId="{B31E07B7-55D5-4103-80A4-80BACDE8E799}" type="presOf" srcId="{E49E95BC-035A-4CD2-9A82-E32CA1C771F6}" destId="{04A044F4-1E70-41B6-A05B-D8AACE0AED1A}" srcOrd="0" destOrd="0" presId="urn:microsoft.com/office/officeart/2005/8/layout/pyramid4"/>
    <dgm:cxn modelId="{25F9A815-20E6-46EF-ACFF-89FBEE0D6385}" type="presOf" srcId="{E937816C-1EA6-4E36-9615-8618F2E6ED5E}" destId="{73054FD9-B617-4FFB-971E-5C47D43E189E}" srcOrd="0" destOrd="0" presId="urn:microsoft.com/office/officeart/2005/8/layout/pyramid4"/>
    <dgm:cxn modelId="{4111E4F0-9D3E-425C-93D8-0A64F37B2431}" type="presOf" srcId="{4D0264CD-00FA-4115-957B-55B3060463B3}" destId="{4AA1368F-110F-4CB5-B06E-0B8CFC0FB22A}" srcOrd="0" destOrd="0" presId="urn:microsoft.com/office/officeart/2005/8/layout/pyramid4"/>
    <dgm:cxn modelId="{9BB4B428-A4D7-4D03-9658-2F5FDAABB2FA}" type="presOf" srcId="{28E276BE-9D80-455D-A4F0-6EDA7F0B3F95}" destId="{18E56D3D-0E32-403F-B082-EFAE9A3210B3}" srcOrd="0" destOrd="0" presId="urn:microsoft.com/office/officeart/2005/8/layout/pyramid4"/>
    <dgm:cxn modelId="{A0ABF1FB-EE0E-43E6-B343-33D62B8B3F50}" srcId="{28E276BE-9D80-455D-A4F0-6EDA7F0B3F95}" destId="{4D0264CD-00FA-4115-957B-55B3060463B3}" srcOrd="1" destOrd="0" parTransId="{0DC9D542-5AFA-4984-93E3-93B33B6EF777}" sibTransId="{C6C3AF20-00F0-4131-B1BA-CA575D2A93E5}"/>
    <dgm:cxn modelId="{13BC43AA-DEC3-4313-86B9-6E385D3CDFBA}" srcId="{28E276BE-9D80-455D-A4F0-6EDA7F0B3F95}" destId="{C4925D17-74DD-496D-83A7-90D04A935B68}" srcOrd="8" destOrd="0" parTransId="{1448F739-97FF-41CF-9DEB-AE63BF42DE66}" sibTransId="{BB3C35CF-749B-4482-8675-D0C7170A3B79}"/>
    <dgm:cxn modelId="{4E50B951-E20A-4684-9557-CAFBFA594ABF}" type="presOf" srcId="{032A543D-92A2-4E6B-B7B3-6E8579B7AD1C}" destId="{36B5575B-1410-4FFD-B746-21AEE4A1E49F}" srcOrd="0" destOrd="0" presId="urn:microsoft.com/office/officeart/2005/8/layout/pyramid4"/>
    <dgm:cxn modelId="{71D03D63-5296-40DA-819A-349BD1CC628C}" type="presOf" srcId="{70466869-F1FE-4EFF-A927-F40B34DD29EF}" destId="{6C764437-4FF7-476A-BE2B-BE2D56FA380C}" srcOrd="0" destOrd="0" presId="urn:microsoft.com/office/officeart/2005/8/layout/pyramid4"/>
    <dgm:cxn modelId="{97055BDE-A787-4C83-AFCC-15B36D531341}" srcId="{28E276BE-9D80-455D-A4F0-6EDA7F0B3F95}" destId="{FB60AB83-EE45-4AA7-9C60-04E64D6E0A60}" srcOrd="4" destOrd="0" parTransId="{882C84F1-52F2-44C1-B520-5F4B69395E37}" sibTransId="{75B3A742-C4B0-4CBC-A263-2D2F928C375D}"/>
    <dgm:cxn modelId="{62E6A604-D00E-4159-A8A1-9E89CC371867}" type="presOf" srcId="{FB60AB83-EE45-4AA7-9C60-04E64D6E0A60}" destId="{7186127B-C084-4B91-A148-55D67220496A}" srcOrd="0" destOrd="0" presId="urn:microsoft.com/office/officeart/2005/8/layout/pyramid4"/>
    <dgm:cxn modelId="{31E8049F-267E-4D67-9C9A-EA3AB9708DD0}" srcId="{28E276BE-9D80-455D-A4F0-6EDA7F0B3F95}" destId="{E49E95BC-035A-4CD2-9A82-E32CA1C771F6}" srcOrd="3" destOrd="0" parTransId="{549FD98C-901E-46A6-9626-0987C8792CD7}" sibTransId="{9441346E-868D-44F4-AA8B-CD26EF46CD13}"/>
    <dgm:cxn modelId="{66290574-B08C-48DD-B480-C3DDD4409BC0}" srcId="{28E276BE-9D80-455D-A4F0-6EDA7F0B3F95}" destId="{032A543D-92A2-4E6B-B7B3-6E8579B7AD1C}" srcOrd="2" destOrd="0" parTransId="{D41CBC5D-91AE-4FB5-8705-6984CF7A0C9C}" sibTransId="{FAD922AF-7097-42B6-BF5D-4EE1CC1C2BFD}"/>
    <dgm:cxn modelId="{C4F295C7-70C6-489F-B03B-8AFC7E94B7B2}" srcId="{28E276BE-9D80-455D-A4F0-6EDA7F0B3F95}" destId="{70466869-F1FE-4EFF-A927-F40B34DD29EF}" srcOrd="0" destOrd="0" parTransId="{CCE1D416-FFB9-42D5-B60B-08A4883BDDBA}" sibTransId="{BCACF145-8F79-4844-82CA-7B0836C6F933}"/>
    <dgm:cxn modelId="{6012CE36-00AE-41FA-866E-BA87B4F97D10}" srcId="{28E276BE-9D80-455D-A4F0-6EDA7F0B3F95}" destId="{6B069703-7EFD-4814-8B2B-E2514C4E8F77}" srcOrd="5" destOrd="0" parTransId="{0A7735DC-BD37-45BE-A525-86C63702436C}" sibTransId="{70472AFB-068A-4DB7-A7E4-3D359D2BD622}"/>
    <dgm:cxn modelId="{6BEF8523-A3AF-4674-8F97-DD812A94EB42}" type="presOf" srcId="{6B069703-7EFD-4814-8B2B-E2514C4E8F77}" destId="{1DF6299D-160C-4460-9EFF-E642C08C4090}" srcOrd="0" destOrd="0" presId="urn:microsoft.com/office/officeart/2005/8/layout/pyramid4"/>
    <dgm:cxn modelId="{90B80861-4B4A-4001-8408-22FDEBF85E4B}" type="presParOf" srcId="{18E56D3D-0E32-403F-B082-EFAE9A3210B3}" destId="{6C764437-4FF7-476A-BE2B-BE2D56FA380C}" srcOrd="0" destOrd="0" presId="urn:microsoft.com/office/officeart/2005/8/layout/pyramid4"/>
    <dgm:cxn modelId="{A8830978-93B3-4F8C-AEE3-3A93C987B3CE}" type="presParOf" srcId="{18E56D3D-0E32-403F-B082-EFAE9A3210B3}" destId="{4AA1368F-110F-4CB5-B06E-0B8CFC0FB22A}" srcOrd="1" destOrd="0" presId="urn:microsoft.com/office/officeart/2005/8/layout/pyramid4"/>
    <dgm:cxn modelId="{E488D58D-DECB-4632-8590-5B67D9CB5D69}" type="presParOf" srcId="{18E56D3D-0E32-403F-B082-EFAE9A3210B3}" destId="{36B5575B-1410-4FFD-B746-21AEE4A1E49F}" srcOrd="2" destOrd="0" presId="urn:microsoft.com/office/officeart/2005/8/layout/pyramid4"/>
    <dgm:cxn modelId="{BD31FD63-28CE-4ED7-BB73-481414322E69}" type="presParOf" srcId="{18E56D3D-0E32-403F-B082-EFAE9A3210B3}" destId="{04A044F4-1E70-41B6-A05B-D8AACE0AED1A}" srcOrd="3" destOrd="0" presId="urn:microsoft.com/office/officeart/2005/8/layout/pyramid4"/>
    <dgm:cxn modelId="{F09593C7-229F-4082-91C9-29AC8EB0CE1E}" type="presParOf" srcId="{18E56D3D-0E32-403F-B082-EFAE9A3210B3}" destId="{7186127B-C084-4B91-A148-55D67220496A}" srcOrd="4" destOrd="0" presId="urn:microsoft.com/office/officeart/2005/8/layout/pyramid4"/>
    <dgm:cxn modelId="{C4DFCF2E-FEF4-4BF0-B0A7-057F4CFEEBD7}" type="presParOf" srcId="{18E56D3D-0E32-403F-B082-EFAE9A3210B3}" destId="{1DF6299D-160C-4460-9EFF-E642C08C4090}" srcOrd="5" destOrd="0" presId="urn:microsoft.com/office/officeart/2005/8/layout/pyramid4"/>
    <dgm:cxn modelId="{6A4E130C-6886-47BE-BD3F-37DEB08362B1}" type="presParOf" srcId="{18E56D3D-0E32-403F-B082-EFAE9A3210B3}" destId="{A24FF0D5-787C-44B9-9568-94B7638A3FD7}" srcOrd="6" destOrd="0" presId="urn:microsoft.com/office/officeart/2005/8/layout/pyramid4"/>
    <dgm:cxn modelId="{891A9776-3202-4DD6-A95A-334F13467F09}" type="presParOf" srcId="{18E56D3D-0E32-403F-B082-EFAE9A3210B3}" destId="{73054FD9-B617-4FFB-971E-5C47D43E189E}" srcOrd="7" destOrd="0" presId="urn:microsoft.com/office/officeart/2005/8/layout/pyramid4"/>
    <dgm:cxn modelId="{7D733D53-5B42-4CE9-BED8-B734633C8568}" type="presParOf" srcId="{18E56D3D-0E32-403F-B082-EFAE9A3210B3}" destId="{9B95E009-8E32-4159-8100-75E8AD1BEA66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AA24C-BAC7-4AC0-98EB-16C7BAA37E1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22B37-05AE-4C46-85CF-DF3174456017}">
      <dgm:prSet phldrT="[Text]" custT="1"/>
      <dgm:spPr>
        <a:solidFill>
          <a:srgbClr val="C2C2C2"/>
        </a:solidFill>
        <a:ln w="19050">
          <a:solidFill>
            <a:schemeClr val="bg1">
              <a:lumMod val="95000"/>
            </a:schemeClr>
          </a:solidFill>
        </a:ln>
      </dgm:spPr>
      <dgm:t>
        <a:bodyPr rIns="91440" anchor="ctr" anchorCtr="0"/>
        <a:lstStyle/>
        <a:p>
          <a:pPr algn="l"/>
          <a:r>
            <a:rPr lang="de-DE" sz="1600" dirty="0" smtClean="0">
              <a:solidFill>
                <a:schemeClr val="tx2"/>
              </a:solidFill>
              <a:latin typeface="+mj-lt"/>
            </a:rPr>
            <a:t>Credit </a:t>
          </a:r>
          <a:r>
            <a:rPr lang="de-DE" sz="1600" b="1" cap="all" baseline="0" dirty="0" smtClean="0">
              <a:solidFill>
                <a:schemeClr val="tx2"/>
              </a:solidFill>
              <a:latin typeface="+mj-lt"/>
            </a:rPr>
            <a:t>reinsurance support </a:t>
          </a:r>
          <a:r>
            <a:rPr lang="de-DE" sz="1600" dirty="0" smtClean="0">
              <a:solidFill>
                <a:schemeClr val="tx2"/>
              </a:solidFill>
              <a:latin typeface="+mj-lt"/>
            </a:rPr>
            <a:t>to insurance companies</a:t>
          </a:r>
          <a:endParaRPr lang="en-US" sz="1600" dirty="0">
            <a:solidFill>
              <a:schemeClr val="tx2"/>
            </a:solidFill>
            <a:latin typeface="+mj-lt"/>
          </a:endParaRPr>
        </a:p>
      </dgm:t>
    </dgm:pt>
    <dgm:pt modelId="{0404CB06-71F3-4269-83F3-991A105B1C50}" type="parTrans" cxnId="{5527150B-CDFE-44C9-A15E-30482B6F8802}">
      <dgm:prSet/>
      <dgm:spPr/>
      <dgm:t>
        <a:bodyPr/>
        <a:lstStyle/>
        <a:p>
          <a:endParaRPr lang="en-US"/>
        </a:p>
      </dgm:t>
    </dgm:pt>
    <dgm:pt modelId="{21FA68F9-523F-46F7-871C-C3023A42950B}" type="sibTrans" cxnId="{5527150B-CDFE-44C9-A15E-30482B6F8802}">
      <dgm:prSet/>
      <dgm:spPr/>
      <dgm:t>
        <a:bodyPr/>
        <a:lstStyle/>
        <a:p>
          <a:endParaRPr lang="en-US"/>
        </a:p>
      </dgm:t>
    </dgm:pt>
    <dgm:pt modelId="{80B70FEB-A11D-4259-9DF2-F2BAE280CAEB}">
      <dgm:prSet phldrT="[Text]" custT="1"/>
      <dgm:spPr>
        <a:solidFill>
          <a:schemeClr val="accent3"/>
        </a:solidFill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 rIns="91440" anchor="ctr" anchorCtr="0"/>
        <a:lstStyle/>
        <a:p>
          <a:pPr algn="l"/>
          <a:r>
            <a:rPr lang="en-US" sz="1600" dirty="0" smtClean="0">
              <a:solidFill>
                <a:schemeClr val="tx2"/>
              </a:solidFill>
              <a:latin typeface="+mj-lt"/>
            </a:rPr>
            <a:t>Credit insurance </a:t>
          </a:r>
          <a:r>
            <a:rPr lang="en-US" sz="1600" b="1" cap="all" baseline="0" dirty="0" smtClean="0">
              <a:solidFill>
                <a:schemeClr val="tx2"/>
              </a:solidFill>
              <a:latin typeface="+mj-lt"/>
            </a:rPr>
            <a:t>technical support</a:t>
          </a:r>
          <a:endParaRPr lang="en-US" sz="1600" b="1" cap="all" baseline="0" dirty="0">
            <a:solidFill>
              <a:schemeClr val="tx2"/>
            </a:solidFill>
            <a:latin typeface="+mj-lt"/>
          </a:endParaRPr>
        </a:p>
      </dgm:t>
    </dgm:pt>
    <dgm:pt modelId="{6EEF4830-B935-45C8-B4BE-16F2072AC5E0}" type="parTrans" cxnId="{553DDBED-FC00-4180-B658-B7E07070AA45}">
      <dgm:prSet/>
      <dgm:spPr/>
      <dgm:t>
        <a:bodyPr/>
        <a:lstStyle/>
        <a:p>
          <a:endParaRPr lang="en-US"/>
        </a:p>
      </dgm:t>
    </dgm:pt>
    <dgm:pt modelId="{1EF57288-6EE2-44B5-A053-79BA013790EF}" type="sibTrans" cxnId="{553DDBED-FC00-4180-B658-B7E07070AA45}">
      <dgm:prSet/>
      <dgm:spPr/>
      <dgm:t>
        <a:bodyPr/>
        <a:lstStyle/>
        <a:p>
          <a:endParaRPr lang="en-US"/>
        </a:p>
      </dgm:t>
    </dgm:pt>
    <dgm:pt modelId="{F4CDE71B-B878-43C4-BC6C-089D5AE0BA9D}">
      <dgm:prSet phldrT="[Text]"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accent1">
              <a:lumMod val="20000"/>
              <a:lumOff val="80000"/>
            </a:schemeClr>
          </a:solidFill>
        </a:ln>
      </dgm:spPr>
      <dgm:t>
        <a:bodyPr rIns="91440" anchor="ctr" anchorCtr="0"/>
        <a:lstStyle/>
        <a:p>
          <a:pPr algn="l"/>
          <a:r>
            <a:rPr lang="en-US" sz="1600" dirty="0" smtClean="0">
              <a:solidFill>
                <a:schemeClr val="tx2"/>
              </a:solidFill>
              <a:latin typeface="+mj-lt"/>
            </a:rPr>
            <a:t>Reporting and full range of </a:t>
          </a:r>
          <a:r>
            <a:rPr lang="en-US" sz="1600" b="1" cap="all" baseline="0" dirty="0" smtClean="0">
              <a:solidFill>
                <a:schemeClr val="tx2"/>
              </a:solidFill>
              <a:latin typeface="+mj-lt"/>
            </a:rPr>
            <a:t>statistics</a:t>
          </a:r>
          <a:endParaRPr lang="en-US" sz="1600" b="1" cap="all" baseline="0" dirty="0">
            <a:solidFill>
              <a:schemeClr val="tx2"/>
            </a:solidFill>
            <a:latin typeface="+mj-lt"/>
          </a:endParaRPr>
        </a:p>
      </dgm:t>
    </dgm:pt>
    <dgm:pt modelId="{183366CB-5952-46AA-916F-2D971D84A0D9}" type="parTrans" cxnId="{363B3756-2C92-4CA6-8983-495DCF611172}">
      <dgm:prSet/>
      <dgm:spPr/>
      <dgm:t>
        <a:bodyPr/>
        <a:lstStyle/>
        <a:p>
          <a:endParaRPr lang="en-US"/>
        </a:p>
      </dgm:t>
    </dgm:pt>
    <dgm:pt modelId="{BA25488E-2DB6-431D-BF99-305F163EDA12}" type="sibTrans" cxnId="{363B3756-2C92-4CA6-8983-495DCF611172}">
      <dgm:prSet/>
      <dgm:spPr/>
      <dgm:t>
        <a:bodyPr/>
        <a:lstStyle/>
        <a:p>
          <a:endParaRPr lang="en-US"/>
        </a:p>
      </dgm:t>
    </dgm:pt>
    <dgm:pt modelId="{6F0B1F2A-B401-4BB4-A64F-9587CDF62000}">
      <dgm:prSet phldrT="[Text]" custT="1"/>
      <dgm:spPr>
        <a:solidFill>
          <a:schemeClr val="accent2">
            <a:lumMod val="75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 rIns="91440" anchor="ctr" anchorCtr="0"/>
        <a:lstStyle/>
        <a:p>
          <a:pPr algn="l"/>
          <a:r>
            <a:rPr lang="en-US" sz="1600" dirty="0" smtClean="0">
              <a:solidFill>
                <a:schemeClr val="bg1"/>
              </a:solidFill>
              <a:latin typeface="+mj-lt"/>
            </a:rPr>
            <a:t>Specialized </a:t>
          </a:r>
          <a:r>
            <a:rPr lang="en-US" sz="1600" b="1" cap="all" dirty="0" smtClean="0">
              <a:solidFill>
                <a:schemeClr val="bg1"/>
              </a:solidFill>
              <a:latin typeface="+mj-lt"/>
            </a:rPr>
            <a:t>sof</a:t>
          </a:r>
          <a:r>
            <a:rPr lang="en-US" sz="1600" b="1" cap="all" baseline="0" dirty="0" smtClean="0">
              <a:solidFill>
                <a:schemeClr val="bg1"/>
              </a:solidFill>
              <a:latin typeface="+mj-lt"/>
            </a:rPr>
            <a:t>tware</a:t>
          </a:r>
          <a:r>
            <a:rPr lang="en-US" sz="1600" b="1" cap="all" baseline="0" dirty="0" smtClean="0">
              <a:solidFill>
                <a:srgbClr val="FF0000"/>
              </a:solidFill>
              <a:latin typeface="+mj-lt"/>
            </a:rPr>
            <a:t> </a:t>
          </a:r>
          <a:r>
            <a:rPr lang="en-US" sz="1600" dirty="0" smtClean="0">
              <a:solidFill>
                <a:schemeClr val="bg1"/>
              </a:solidFill>
              <a:latin typeface="+mj-lt"/>
            </a:rPr>
            <a:t>and sophisticated personal </a:t>
          </a:r>
          <a:r>
            <a:rPr lang="en-US" sz="1600" b="1" cap="all" baseline="0" dirty="0" smtClean="0">
              <a:solidFill>
                <a:schemeClr val="bg1"/>
              </a:solidFill>
              <a:latin typeface="+mj-lt"/>
            </a:rPr>
            <a:t>data base</a:t>
          </a:r>
          <a:endParaRPr lang="en-US" sz="1600" b="1" cap="all" baseline="0" dirty="0">
            <a:solidFill>
              <a:schemeClr val="bg1"/>
            </a:solidFill>
            <a:latin typeface="+mj-lt"/>
          </a:endParaRPr>
        </a:p>
      </dgm:t>
    </dgm:pt>
    <dgm:pt modelId="{E534FE83-5FD8-4952-9017-D5869FB06919}" type="parTrans" cxnId="{B5FDD04F-5982-4592-A3D2-12FA672369F2}">
      <dgm:prSet/>
      <dgm:spPr/>
      <dgm:t>
        <a:bodyPr/>
        <a:lstStyle/>
        <a:p>
          <a:endParaRPr lang="en-US"/>
        </a:p>
      </dgm:t>
    </dgm:pt>
    <dgm:pt modelId="{B140E2E4-2718-4283-BADB-FD11758F0B4E}" type="sibTrans" cxnId="{B5FDD04F-5982-4592-A3D2-12FA672369F2}">
      <dgm:prSet/>
      <dgm:spPr/>
      <dgm:t>
        <a:bodyPr/>
        <a:lstStyle/>
        <a:p>
          <a:endParaRPr lang="en-US"/>
        </a:p>
      </dgm:t>
    </dgm:pt>
    <dgm:pt modelId="{836D4A70-4638-4BE4-83F1-93E8DB69243D}">
      <dgm:prSet phldrT="[Text]" custT="1"/>
      <dgm:spPr>
        <a:solidFill>
          <a:srgbClr val="FFC000"/>
        </a:solidFill>
        <a:ln w="19050">
          <a:solidFill>
            <a:schemeClr val="accent6">
              <a:lumMod val="20000"/>
              <a:lumOff val="80000"/>
            </a:schemeClr>
          </a:solidFill>
        </a:ln>
      </dgm:spPr>
      <dgm:t>
        <a:bodyPr rIns="91440" anchor="ctr" anchorCtr="0"/>
        <a:lstStyle/>
        <a:p>
          <a:pPr algn="l"/>
          <a:r>
            <a:rPr lang="en-US" sz="1600" dirty="0" smtClean="0">
              <a:solidFill>
                <a:schemeClr val="tx2"/>
              </a:solidFill>
              <a:latin typeface="+mj-lt"/>
            </a:rPr>
            <a:t>Committed to </a:t>
          </a:r>
          <a:r>
            <a:rPr lang="en-US" sz="1600" b="1" cap="all" baseline="0" dirty="0" smtClean="0">
              <a:solidFill>
                <a:schemeClr val="tx2"/>
              </a:solidFill>
              <a:latin typeface="+mj-lt"/>
            </a:rPr>
            <a:t>confidentiality</a:t>
          </a:r>
          <a:r>
            <a:rPr lang="en-US" sz="1600" dirty="0" smtClean="0">
              <a:solidFill>
                <a:schemeClr val="tx2"/>
              </a:solidFill>
              <a:latin typeface="+mj-lt"/>
            </a:rPr>
            <a:t> of information</a:t>
          </a:r>
          <a:endParaRPr lang="en-US" sz="1600" b="1" dirty="0">
            <a:solidFill>
              <a:schemeClr val="tx2"/>
            </a:solidFill>
            <a:latin typeface="+mj-lt"/>
          </a:endParaRPr>
        </a:p>
      </dgm:t>
    </dgm:pt>
    <dgm:pt modelId="{932AEC65-A5B6-4A90-BDA2-6844DB958ACA}" type="sibTrans" cxnId="{48BBA43C-1764-4035-BA2A-E7B58DB6831D}">
      <dgm:prSet/>
      <dgm:spPr/>
      <dgm:t>
        <a:bodyPr/>
        <a:lstStyle/>
        <a:p>
          <a:endParaRPr lang="en-US"/>
        </a:p>
      </dgm:t>
    </dgm:pt>
    <dgm:pt modelId="{F06503E4-32CF-4318-A722-68577650A923}" type="parTrans" cxnId="{48BBA43C-1764-4035-BA2A-E7B58DB6831D}">
      <dgm:prSet/>
      <dgm:spPr/>
      <dgm:t>
        <a:bodyPr/>
        <a:lstStyle/>
        <a:p>
          <a:endParaRPr lang="en-US"/>
        </a:p>
      </dgm:t>
    </dgm:pt>
    <dgm:pt modelId="{B385B047-B7CC-4111-AE34-ED4E1350992C}" type="pres">
      <dgm:prSet presAssocID="{C44AA24C-BAC7-4AC0-98EB-16C7BAA37E1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F65EF-A7B6-4106-8C02-151612D64EC2}" type="pres">
      <dgm:prSet presAssocID="{15D22B37-05AE-4C46-85CF-DF3174456017}" presName="circle1" presStyleLbl="lnNode1" presStyleIdx="0" presStyleCnt="5"/>
      <dgm:spPr/>
    </dgm:pt>
    <dgm:pt modelId="{BC8D1414-7DDA-45C6-83AD-2C744AE7EB85}" type="pres">
      <dgm:prSet presAssocID="{15D22B37-05AE-4C46-85CF-DF3174456017}" presName="text1" presStyleLbl="revTx" presStyleIdx="0" presStyleCnt="5" custScaleX="151025" custLinFactNeighborX="2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B9DFE-44D3-4FAF-978E-1014A17B5AED}" type="pres">
      <dgm:prSet presAssocID="{15D22B37-05AE-4C46-85CF-DF3174456017}" presName="line1" presStyleLbl="callout" presStyleIdx="0" presStyleCnt="10"/>
      <dgm:spPr/>
    </dgm:pt>
    <dgm:pt modelId="{16D9BBAA-5198-44F4-8428-F3A3F90E779B}" type="pres">
      <dgm:prSet presAssocID="{15D22B37-05AE-4C46-85CF-DF3174456017}" presName="d1" presStyleLbl="callout" presStyleIdx="1" presStyleCnt="10"/>
      <dgm:spPr/>
    </dgm:pt>
    <dgm:pt modelId="{0A526E37-0F80-42C6-84F2-59447306F200}" type="pres">
      <dgm:prSet presAssocID="{80B70FEB-A11D-4259-9DF2-F2BAE280CAEB}" presName="circle2" presStyleLbl="lnNode1" presStyleIdx="1" presStyleCnt="5"/>
      <dgm:spPr/>
    </dgm:pt>
    <dgm:pt modelId="{250D49DF-FA17-425E-A0F7-F337BF49F35F}" type="pres">
      <dgm:prSet presAssocID="{80B70FEB-A11D-4259-9DF2-F2BAE280CAEB}" presName="text2" presStyleLbl="revTx" presStyleIdx="1" presStyleCnt="5" custScaleX="151025" custLinFactNeighborX="2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C42D9-200D-4152-9961-6DB6CA4E2E7D}" type="pres">
      <dgm:prSet presAssocID="{80B70FEB-A11D-4259-9DF2-F2BAE280CAEB}" presName="line2" presStyleLbl="callout" presStyleIdx="2" presStyleCnt="10"/>
      <dgm:spPr/>
    </dgm:pt>
    <dgm:pt modelId="{B5D069FE-7616-440D-A18C-67A7C1E01BF3}" type="pres">
      <dgm:prSet presAssocID="{80B70FEB-A11D-4259-9DF2-F2BAE280CAEB}" presName="d2" presStyleLbl="callout" presStyleIdx="3" presStyleCnt="10"/>
      <dgm:spPr/>
    </dgm:pt>
    <dgm:pt modelId="{5BA15A48-4266-4A5B-B182-D2F3BBEE8D4F}" type="pres">
      <dgm:prSet presAssocID="{836D4A70-4638-4BE4-83F1-93E8DB69243D}" presName="circle3" presStyleLbl="lnNode1" presStyleIdx="2" presStyleCnt="5"/>
      <dgm:spPr/>
    </dgm:pt>
    <dgm:pt modelId="{ED292491-B65D-4B46-AEFF-8E1CFE6A83D5}" type="pres">
      <dgm:prSet presAssocID="{836D4A70-4638-4BE4-83F1-93E8DB69243D}" presName="text3" presStyleLbl="revTx" presStyleIdx="2" presStyleCnt="5" custScaleX="151025" custLinFactNeighborX="2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F3044-299F-4129-BAF8-6E9495777D4F}" type="pres">
      <dgm:prSet presAssocID="{836D4A70-4638-4BE4-83F1-93E8DB69243D}" presName="line3" presStyleLbl="callout" presStyleIdx="4" presStyleCnt="10"/>
      <dgm:spPr/>
    </dgm:pt>
    <dgm:pt modelId="{DBA5CE02-5393-4830-A64B-5CD4EBCDE23E}" type="pres">
      <dgm:prSet presAssocID="{836D4A70-4638-4BE4-83F1-93E8DB69243D}" presName="d3" presStyleLbl="callout" presStyleIdx="5" presStyleCnt="10"/>
      <dgm:spPr/>
    </dgm:pt>
    <dgm:pt modelId="{841FCA6B-426E-4654-A763-DA880DD25EB2}" type="pres">
      <dgm:prSet presAssocID="{F4CDE71B-B878-43C4-BC6C-089D5AE0BA9D}" presName="circle4" presStyleLbl="lnNode1" presStyleIdx="3" presStyleCnt="5"/>
      <dgm:spPr/>
    </dgm:pt>
    <dgm:pt modelId="{CA67A697-8AFF-4CB8-A850-D22EC648EA1C}" type="pres">
      <dgm:prSet presAssocID="{F4CDE71B-B878-43C4-BC6C-089D5AE0BA9D}" presName="text4" presStyleLbl="revTx" presStyleIdx="3" presStyleCnt="5" custScaleX="151025" custLinFactNeighborX="25792" custLinFactNeighborY="2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32561-5B14-462E-B3BD-C974F00943B7}" type="pres">
      <dgm:prSet presAssocID="{F4CDE71B-B878-43C4-BC6C-089D5AE0BA9D}" presName="line4" presStyleLbl="callout" presStyleIdx="6" presStyleCnt="10"/>
      <dgm:spPr/>
    </dgm:pt>
    <dgm:pt modelId="{EE72B094-A45A-4DE8-912E-D02E78F13E88}" type="pres">
      <dgm:prSet presAssocID="{F4CDE71B-B878-43C4-BC6C-089D5AE0BA9D}" presName="d4" presStyleLbl="callout" presStyleIdx="7" presStyleCnt="10"/>
      <dgm:spPr/>
    </dgm:pt>
    <dgm:pt modelId="{6E3B7A56-5A04-4612-B67E-299F11A705C4}" type="pres">
      <dgm:prSet presAssocID="{6F0B1F2A-B401-4BB4-A64F-9587CDF62000}" presName="circle5" presStyleLbl="lnNode1" presStyleIdx="4" presStyleCnt="5"/>
      <dgm:spPr/>
    </dgm:pt>
    <dgm:pt modelId="{E3C972A7-CDAD-427E-BA3A-EDCFF9B99A66}" type="pres">
      <dgm:prSet presAssocID="{6F0B1F2A-B401-4BB4-A64F-9587CDF62000}" presName="text5" presStyleLbl="revTx" presStyleIdx="4" presStyleCnt="5" custScaleX="151025" custScaleY="150633" custLinFactNeighborX="26164" custLinFactNeighborY="37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BAB5D-17F4-48D9-A3C2-8A599FEB11A8}" type="pres">
      <dgm:prSet presAssocID="{6F0B1F2A-B401-4BB4-A64F-9587CDF62000}" presName="line5" presStyleLbl="callout" presStyleIdx="8" presStyleCnt="10"/>
      <dgm:spPr/>
    </dgm:pt>
    <dgm:pt modelId="{726AEDE7-9A78-4CAF-A4A7-1962ACE52939}" type="pres">
      <dgm:prSet presAssocID="{6F0B1F2A-B401-4BB4-A64F-9587CDF62000}" presName="d5" presStyleLbl="callout" presStyleIdx="9" presStyleCnt="10"/>
      <dgm:spPr/>
    </dgm:pt>
  </dgm:ptLst>
  <dgm:cxnLst>
    <dgm:cxn modelId="{B5FDD04F-5982-4592-A3D2-12FA672369F2}" srcId="{C44AA24C-BAC7-4AC0-98EB-16C7BAA37E12}" destId="{6F0B1F2A-B401-4BB4-A64F-9587CDF62000}" srcOrd="4" destOrd="0" parTransId="{E534FE83-5FD8-4952-9017-D5869FB06919}" sibTransId="{B140E2E4-2718-4283-BADB-FD11758F0B4E}"/>
    <dgm:cxn modelId="{5527150B-CDFE-44C9-A15E-30482B6F8802}" srcId="{C44AA24C-BAC7-4AC0-98EB-16C7BAA37E12}" destId="{15D22B37-05AE-4C46-85CF-DF3174456017}" srcOrd="0" destOrd="0" parTransId="{0404CB06-71F3-4269-83F3-991A105B1C50}" sibTransId="{21FA68F9-523F-46F7-871C-C3023A42950B}"/>
    <dgm:cxn modelId="{04D814F2-7790-44C4-890E-F6FB56D2C638}" type="presOf" srcId="{836D4A70-4638-4BE4-83F1-93E8DB69243D}" destId="{ED292491-B65D-4B46-AEFF-8E1CFE6A83D5}" srcOrd="0" destOrd="0" presId="urn:microsoft.com/office/officeart/2005/8/layout/target1"/>
    <dgm:cxn modelId="{363B3756-2C92-4CA6-8983-495DCF611172}" srcId="{C44AA24C-BAC7-4AC0-98EB-16C7BAA37E12}" destId="{F4CDE71B-B878-43C4-BC6C-089D5AE0BA9D}" srcOrd="3" destOrd="0" parTransId="{183366CB-5952-46AA-916F-2D971D84A0D9}" sibTransId="{BA25488E-2DB6-431D-BF99-305F163EDA12}"/>
    <dgm:cxn modelId="{C45E1BCF-82EE-4503-BEF3-B130EB551A94}" type="presOf" srcId="{15D22B37-05AE-4C46-85CF-DF3174456017}" destId="{BC8D1414-7DDA-45C6-83AD-2C744AE7EB85}" srcOrd="0" destOrd="0" presId="urn:microsoft.com/office/officeart/2005/8/layout/target1"/>
    <dgm:cxn modelId="{21249771-2D13-44C0-9D0D-8DE4BE2EE48B}" type="presOf" srcId="{F4CDE71B-B878-43C4-BC6C-089D5AE0BA9D}" destId="{CA67A697-8AFF-4CB8-A850-D22EC648EA1C}" srcOrd="0" destOrd="0" presId="urn:microsoft.com/office/officeart/2005/8/layout/target1"/>
    <dgm:cxn modelId="{553DDBED-FC00-4180-B658-B7E07070AA45}" srcId="{C44AA24C-BAC7-4AC0-98EB-16C7BAA37E12}" destId="{80B70FEB-A11D-4259-9DF2-F2BAE280CAEB}" srcOrd="1" destOrd="0" parTransId="{6EEF4830-B935-45C8-B4BE-16F2072AC5E0}" sibTransId="{1EF57288-6EE2-44B5-A053-79BA013790EF}"/>
    <dgm:cxn modelId="{F754EE28-0AB8-4929-ABBE-25318E86596F}" type="presOf" srcId="{6F0B1F2A-B401-4BB4-A64F-9587CDF62000}" destId="{E3C972A7-CDAD-427E-BA3A-EDCFF9B99A66}" srcOrd="0" destOrd="0" presId="urn:microsoft.com/office/officeart/2005/8/layout/target1"/>
    <dgm:cxn modelId="{48BBA43C-1764-4035-BA2A-E7B58DB6831D}" srcId="{C44AA24C-BAC7-4AC0-98EB-16C7BAA37E12}" destId="{836D4A70-4638-4BE4-83F1-93E8DB69243D}" srcOrd="2" destOrd="0" parTransId="{F06503E4-32CF-4318-A722-68577650A923}" sibTransId="{932AEC65-A5B6-4A90-BDA2-6844DB958ACA}"/>
    <dgm:cxn modelId="{C906AABE-FEA9-4DA1-82BA-D535DAE16F52}" type="presOf" srcId="{80B70FEB-A11D-4259-9DF2-F2BAE280CAEB}" destId="{250D49DF-FA17-425E-A0F7-F337BF49F35F}" srcOrd="0" destOrd="0" presId="urn:microsoft.com/office/officeart/2005/8/layout/target1"/>
    <dgm:cxn modelId="{5FA13212-DE22-425A-8163-78A2855CF01B}" type="presOf" srcId="{C44AA24C-BAC7-4AC0-98EB-16C7BAA37E12}" destId="{B385B047-B7CC-4111-AE34-ED4E1350992C}" srcOrd="0" destOrd="0" presId="urn:microsoft.com/office/officeart/2005/8/layout/target1"/>
    <dgm:cxn modelId="{C7873D37-6E74-4828-B6D9-251BAA82193B}" type="presParOf" srcId="{B385B047-B7CC-4111-AE34-ED4E1350992C}" destId="{1BFF65EF-A7B6-4106-8C02-151612D64EC2}" srcOrd="0" destOrd="0" presId="urn:microsoft.com/office/officeart/2005/8/layout/target1"/>
    <dgm:cxn modelId="{9D6067CF-E08C-4B47-BE3C-6D1670610575}" type="presParOf" srcId="{B385B047-B7CC-4111-AE34-ED4E1350992C}" destId="{BC8D1414-7DDA-45C6-83AD-2C744AE7EB85}" srcOrd="1" destOrd="0" presId="urn:microsoft.com/office/officeart/2005/8/layout/target1"/>
    <dgm:cxn modelId="{2877BC54-BB2C-4849-B053-BDBB178175DA}" type="presParOf" srcId="{B385B047-B7CC-4111-AE34-ED4E1350992C}" destId="{1AFB9DFE-44D3-4FAF-978E-1014A17B5AED}" srcOrd="2" destOrd="0" presId="urn:microsoft.com/office/officeart/2005/8/layout/target1"/>
    <dgm:cxn modelId="{21F81E87-2FCC-40D7-A74D-F5F59A20B13C}" type="presParOf" srcId="{B385B047-B7CC-4111-AE34-ED4E1350992C}" destId="{16D9BBAA-5198-44F4-8428-F3A3F90E779B}" srcOrd="3" destOrd="0" presId="urn:microsoft.com/office/officeart/2005/8/layout/target1"/>
    <dgm:cxn modelId="{FE5B22CA-2B10-4C98-93C8-B2D69A2C1444}" type="presParOf" srcId="{B385B047-B7CC-4111-AE34-ED4E1350992C}" destId="{0A526E37-0F80-42C6-84F2-59447306F200}" srcOrd="4" destOrd="0" presId="urn:microsoft.com/office/officeart/2005/8/layout/target1"/>
    <dgm:cxn modelId="{69688BA6-986F-4250-956B-4137F8BE9102}" type="presParOf" srcId="{B385B047-B7CC-4111-AE34-ED4E1350992C}" destId="{250D49DF-FA17-425E-A0F7-F337BF49F35F}" srcOrd="5" destOrd="0" presId="urn:microsoft.com/office/officeart/2005/8/layout/target1"/>
    <dgm:cxn modelId="{BC446F10-3F34-4E66-A17D-23314BECF167}" type="presParOf" srcId="{B385B047-B7CC-4111-AE34-ED4E1350992C}" destId="{483C42D9-200D-4152-9961-6DB6CA4E2E7D}" srcOrd="6" destOrd="0" presId="urn:microsoft.com/office/officeart/2005/8/layout/target1"/>
    <dgm:cxn modelId="{6A35CA12-1CA2-4CB5-AC7C-773E01000D05}" type="presParOf" srcId="{B385B047-B7CC-4111-AE34-ED4E1350992C}" destId="{B5D069FE-7616-440D-A18C-67A7C1E01BF3}" srcOrd="7" destOrd="0" presId="urn:microsoft.com/office/officeart/2005/8/layout/target1"/>
    <dgm:cxn modelId="{5303DACD-2B7E-4667-9CC2-32B46D68E01A}" type="presParOf" srcId="{B385B047-B7CC-4111-AE34-ED4E1350992C}" destId="{5BA15A48-4266-4A5B-B182-D2F3BBEE8D4F}" srcOrd="8" destOrd="0" presId="urn:microsoft.com/office/officeart/2005/8/layout/target1"/>
    <dgm:cxn modelId="{F410E201-C997-492D-8317-AFE7104E0924}" type="presParOf" srcId="{B385B047-B7CC-4111-AE34-ED4E1350992C}" destId="{ED292491-B65D-4B46-AEFF-8E1CFE6A83D5}" srcOrd="9" destOrd="0" presId="urn:microsoft.com/office/officeart/2005/8/layout/target1"/>
    <dgm:cxn modelId="{7066945C-E9FA-4556-BA66-BC7AA2EA9CF3}" type="presParOf" srcId="{B385B047-B7CC-4111-AE34-ED4E1350992C}" destId="{42CF3044-299F-4129-BAF8-6E9495777D4F}" srcOrd="10" destOrd="0" presId="urn:microsoft.com/office/officeart/2005/8/layout/target1"/>
    <dgm:cxn modelId="{87FF6624-7A39-4BF1-95C7-F6322C155F9B}" type="presParOf" srcId="{B385B047-B7CC-4111-AE34-ED4E1350992C}" destId="{DBA5CE02-5393-4830-A64B-5CD4EBCDE23E}" srcOrd="11" destOrd="0" presId="urn:microsoft.com/office/officeart/2005/8/layout/target1"/>
    <dgm:cxn modelId="{D4C1D4AE-730D-4FEB-ABC8-37FA816A4FFE}" type="presParOf" srcId="{B385B047-B7CC-4111-AE34-ED4E1350992C}" destId="{841FCA6B-426E-4654-A763-DA880DD25EB2}" srcOrd="12" destOrd="0" presId="urn:microsoft.com/office/officeart/2005/8/layout/target1"/>
    <dgm:cxn modelId="{67656C98-704F-49B7-85F0-2B94ADBC1DCC}" type="presParOf" srcId="{B385B047-B7CC-4111-AE34-ED4E1350992C}" destId="{CA67A697-8AFF-4CB8-A850-D22EC648EA1C}" srcOrd="13" destOrd="0" presId="urn:microsoft.com/office/officeart/2005/8/layout/target1"/>
    <dgm:cxn modelId="{5B8D9EFC-C079-4A3F-AA68-7698931F85D4}" type="presParOf" srcId="{B385B047-B7CC-4111-AE34-ED4E1350992C}" destId="{0DF32561-5B14-462E-B3BD-C974F00943B7}" srcOrd="14" destOrd="0" presId="urn:microsoft.com/office/officeart/2005/8/layout/target1"/>
    <dgm:cxn modelId="{099EE5E4-12E4-4F2C-96B2-9E47CFE3BED3}" type="presParOf" srcId="{B385B047-B7CC-4111-AE34-ED4E1350992C}" destId="{EE72B094-A45A-4DE8-912E-D02E78F13E88}" srcOrd="15" destOrd="0" presId="urn:microsoft.com/office/officeart/2005/8/layout/target1"/>
    <dgm:cxn modelId="{FB53B210-473D-4C7B-B739-9DBA1EEB03CE}" type="presParOf" srcId="{B385B047-B7CC-4111-AE34-ED4E1350992C}" destId="{6E3B7A56-5A04-4612-B67E-299F11A705C4}" srcOrd="16" destOrd="0" presId="urn:microsoft.com/office/officeart/2005/8/layout/target1"/>
    <dgm:cxn modelId="{3D2F539D-AB7E-4773-BC10-F9E996FE6038}" type="presParOf" srcId="{B385B047-B7CC-4111-AE34-ED4E1350992C}" destId="{E3C972A7-CDAD-427E-BA3A-EDCFF9B99A66}" srcOrd="17" destOrd="0" presId="urn:microsoft.com/office/officeart/2005/8/layout/target1"/>
    <dgm:cxn modelId="{844BA911-D370-4304-AEB1-4B6EBF6FAFB2}" type="presParOf" srcId="{B385B047-B7CC-4111-AE34-ED4E1350992C}" destId="{1DEBAB5D-17F4-48D9-A3C2-8A599FEB11A8}" srcOrd="18" destOrd="0" presId="urn:microsoft.com/office/officeart/2005/8/layout/target1"/>
    <dgm:cxn modelId="{28748C33-16BD-48B4-ADCC-0B2BC127C87E}" type="presParOf" srcId="{B385B047-B7CC-4111-AE34-ED4E1350992C}" destId="{726AEDE7-9A78-4CAF-A4A7-1962ACE5293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276BE-9D80-455D-A4F0-6EDA7F0B3F9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00B5A-961B-4995-A3B1-97A85B607A64}">
      <dgm:prSet phldrT="[Text]" custT="1"/>
      <dgm:spPr>
        <a:solidFill>
          <a:schemeClr val="accent3"/>
        </a:solidFill>
        <a:ln w="31750">
          <a:solidFill>
            <a:schemeClr val="accent3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tx2"/>
              </a:solidFill>
            </a:rPr>
            <a:t>Selection</a:t>
          </a:r>
          <a:endParaRPr lang="en-US" sz="1800" b="1" cap="all" baseline="0" dirty="0">
            <a:solidFill>
              <a:schemeClr val="tx2"/>
            </a:solidFill>
          </a:endParaRPr>
        </a:p>
      </dgm:t>
    </dgm:pt>
    <dgm:pt modelId="{8F7CCE81-1ABA-4E6C-BCFF-F2096C45F61F}" type="parTrans" cxnId="{61D617B0-498A-4618-92E8-BD2EC73F5FD8}">
      <dgm:prSet/>
      <dgm:spPr/>
      <dgm:t>
        <a:bodyPr/>
        <a:lstStyle/>
        <a:p>
          <a:endParaRPr lang="en-US" sz="1400"/>
        </a:p>
      </dgm:t>
    </dgm:pt>
    <dgm:pt modelId="{614B4600-2168-440E-98C0-1F12C86A2C5A}" type="sibTrans" cxnId="{61D617B0-498A-4618-92E8-BD2EC73F5FD8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EE40AE0A-D675-4B7D-B672-042315FCC10D}">
      <dgm:prSet phldrT="[Text]" custT="1"/>
      <dgm:spPr>
        <a:solidFill>
          <a:schemeClr val="tx2">
            <a:lumMod val="20000"/>
            <a:lumOff val="80000"/>
          </a:schemeClr>
        </a:solidFill>
        <a:ln w="31750">
          <a:solidFill>
            <a:schemeClr val="accent1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tx2"/>
              </a:solidFill>
            </a:rPr>
            <a:t>Monitoring</a:t>
          </a:r>
          <a:endParaRPr lang="en-US" sz="1800" b="1" cap="all" baseline="0" dirty="0">
            <a:solidFill>
              <a:schemeClr val="tx2"/>
            </a:solidFill>
          </a:endParaRPr>
        </a:p>
      </dgm:t>
    </dgm:pt>
    <dgm:pt modelId="{2303081B-4694-4995-824B-4D6314032983}" type="parTrans" cxnId="{391C9D1D-81E6-441C-97CC-97D1CF9C2F1A}">
      <dgm:prSet/>
      <dgm:spPr/>
      <dgm:t>
        <a:bodyPr/>
        <a:lstStyle/>
        <a:p>
          <a:endParaRPr lang="en-US" sz="1400"/>
        </a:p>
      </dgm:t>
    </dgm:pt>
    <dgm:pt modelId="{F7D5BDBA-57A2-40DF-A816-6F6295C67850}" type="sibTrans" cxnId="{391C9D1D-81E6-441C-97CC-97D1CF9C2F1A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D04E5AA1-E530-4D17-AEC3-0DC94F10C09F}">
      <dgm:prSet phldrT="[Text]" custT="1"/>
      <dgm:spPr>
        <a:solidFill>
          <a:schemeClr val="accent2">
            <a:lumMod val="75000"/>
          </a:schemeClr>
        </a:solidFill>
        <a:ln w="31750">
          <a:solidFill>
            <a:schemeClr val="accent2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bg1"/>
              </a:solidFill>
            </a:rPr>
            <a:t>FOLLOW UP</a:t>
          </a:r>
          <a:endParaRPr lang="en-US" sz="1800" b="1" cap="all" baseline="0" dirty="0">
            <a:solidFill>
              <a:schemeClr val="bg1"/>
            </a:solidFill>
          </a:endParaRPr>
        </a:p>
      </dgm:t>
    </dgm:pt>
    <dgm:pt modelId="{5F49F104-861C-4945-96AF-9E7B92F248B0}" type="parTrans" cxnId="{B9CB5324-6DEC-4FE1-86EC-AA344533D0A6}">
      <dgm:prSet/>
      <dgm:spPr/>
      <dgm:t>
        <a:bodyPr/>
        <a:lstStyle/>
        <a:p>
          <a:endParaRPr lang="en-US" sz="1400"/>
        </a:p>
      </dgm:t>
    </dgm:pt>
    <dgm:pt modelId="{6BEC78D3-6AA7-419F-8BAC-1ACC2385CD83}" type="sibTrans" cxnId="{B9CB5324-6DEC-4FE1-86EC-AA344533D0A6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11F482E5-2C94-40D6-B9D2-D0C684BA4FF0}">
      <dgm:prSet phldrT="[Text]" custT="1"/>
      <dgm:spPr>
        <a:solidFill>
          <a:srgbClr val="00B0F0"/>
        </a:solidFill>
        <a:ln w="31750">
          <a:solidFill>
            <a:schemeClr val="tx2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bg1"/>
              </a:solidFill>
            </a:rPr>
            <a:t>COLLECTION</a:t>
          </a:r>
          <a:endParaRPr lang="en-US" sz="1800" b="1" cap="all" baseline="0" dirty="0">
            <a:solidFill>
              <a:schemeClr val="tx2"/>
            </a:solidFill>
          </a:endParaRPr>
        </a:p>
      </dgm:t>
    </dgm:pt>
    <dgm:pt modelId="{FA96A221-D54B-4218-8DBA-24C1A2D7E3BF}" type="parTrans" cxnId="{3EB37BD8-A4FD-416E-8AA3-D21056171A23}">
      <dgm:prSet/>
      <dgm:spPr/>
      <dgm:t>
        <a:bodyPr/>
        <a:lstStyle/>
        <a:p>
          <a:endParaRPr lang="en-US" sz="1400"/>
        </a:p>
      </dgm:t>
    </dgm:pt>
    <dgm:pt modelId="{2F17C149-D392-4FD6-BF06-4734F58474B3}" type="sibTrans" cxnId="{3EB37BD8-A4FD-416E-8AA3-D21056171A23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3332F541-0FC7-4684-BB60-3DB7FCC66CCA}">
      <dgm:prSet phldrT="[Text]" custT="1"/>
      <dgm:spPr>
        <a:solidFill>
          <a:srgbClr val="FFC000"/>
        </a:solidFill>
        <a:ln w="31750">
          <a:solidFill>
            <a:schemeClr val="accent6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tx2"/>
              </a:solidFill>
            </a:rPr>
            <a:t>CLAIMS HANDLING</a:t>
          </a:r>
          <a:endParaRPr lang="en-US" sz="1800" b="1" cap="all" baseline="0" dirty="0">
            <a:solidFill>
              <a:schemeClr val="tx2"/>
            </a:solidFill>
          </a:endParaRPr>
        </a:p>
      </dgm:t>
    </dgm:pt>
    <dgm:pt modelId="{5E8C123E-41F7-4C16-B3BB-5DA3E953B8AB}" type="parTrans" cxnId="{70B89E6C-A1A8-4225-9E8C-0E9A40A2B38A}">
      <dgm:prSet/>
      <dgm:spPr/>
      <dgm:t>
        <a:bodyPr/>
        <a:lstStyle/>
        <a:p>
          <a:endParaRPr lang="en-US" sz="1400"/>
        </a:p>
      </dgm:t>
    </dgm:pt>
    <dgm:pt modelId="{2A92F9C1-DBB0-408E-9825-E922270399CE}" type="sibTrans" cxnId="{70B89E6C-A1A8-4225-9E8C-0E9A40A2B38A}">
      <dgm:prSet custT="1"/>
      <dgm:spPr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19DA83E0-550E-4A61-A827-C957420F924F}">
      <dgm:prSet phldrT="[Text]" custT="1"/>
      <dgm:spPr>
        <a:solidFill>
          <a:schemeClr val="tx2"/>
        </a:solidFill>
        <a:ln w="31750">
          <a:solidFill>
            <a:schemeClr val="tx2">
              <a:lumMod val="20000"/>
              <a:lumOff val="80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bg1"/>
              </a:solidFill>
            </a:rPr>
            <a:t>Recovery</a:t>
          </a:r>
          <a:endParaRPr lang="en-US" sz="1800" b="1" cap="all" baseline="0" dirty="0">
            <a:solidFill>
              <a:schemeClr val="bg1"/>
            </a:solidFill>
          </a:endParaRPr>
        </a:p>
      </dgm:t>
    </dgm:pt>
    <dgm:pt modelId="{A7E6F576-EF4B-4D1C-AEB8-7D116B76EA75}" type="parTrans" cxnId="{28B71501-F909-47D3-8BDC-794DB26F741B}">
      <dgm:prSet/>
      <dgm:spPr/>
      <dgm:t>
        <a:bodyPr/>
        <a:lstStyle/>
        <a:p>
          <a:endParaRPr lang="en-US" sz="1400"/>
        </a:p>
      </dgm:t>
    </dgm:pt>
    <dgm:pt modelId="{A8F6BD79-00EE-4FCE-A126-4AF8289CAFE1}" type="sibTrans" cxnId="{28B71501-F909-47D3-8BDC-794DB26F741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sz="1400"/>
        </a:p>
      </dgm:t>
    </dgm:pt>
    <dgm:pt modelId="{E425EE27-DA02-4C27-A1A4-BE5D7189E39F}">
      <dgm:prSet phldrT="[Text]" custT="1"/>
      <dgm:spPr>
        <a:solidFill>
          <a:srgbClr val="C2C2C2"/>
        </a:solidFill>
        <a:ln w="31750">
          <a:solidFill>
            <a:schemeClr val="bg1">
              <a:lumMod val="95000"/>
            </a:schemeClr>
          </a:solidFill>
        </a:ln>
        <a:effectLst/>
      </dgm:spPr>
      <dgm:t>
        <a:bodyPr anchor="ctr" anchorCtr="1"/>
        <a:lstStyle/>
        <a:p>
          <a:r>
            <a:rPr lang="en-US" sz="1800" b="1" cap="all" baseline="0" dirty="0" smtClean="0">
              <a:solidFill>
                <a:schemeClr val="tx2"/>
              </a:solidFill>
            </a:rPr>
            <a:t>Underwriting</a:t>
          </a:r>
          <a:endParaRPr lang="en-US" sz="1800" b="1" cap="all" baseline="0" dirty="0">
            <a:solidFill>
              <a:schemeClr val="tx2"/>
            </a:solidFill>
          </a:endParaRPr>
        </a:p>
      </dgm:t>
    </dgm:pt>
    <dgm:pt modelId="{79A4B8B5-F9C5-4B29-B632-573D2FFDF1B1}" type="sibTrans" cxnId="{6135F85B-C4DC-4BE4-A395-7B1C549A22DC}">
      <dgm:prSet custT="1"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endParaRPr lang="en-US" sz="1800"/>
        </a:p>
      </dgm:t>
    </dgm:pt>
    <dgm:pt modelId="{9105A20D-91EB-498A-B379-5E16035BF0F8}" type="parTrans" cxnId="{6135F85B-C4DC-4BE4-A395-7B1C549A22DC}">
      <dgm:prSet/>
      <dgm:spPr/>
      <dgm:t>
        <a:bodyPr/>
        <a:lstStyle/>
        <a:p>
          <a:endParaRPr lang="en-US" sz="1400"/>
        </a:p>
      </dgm:t>
    </dgm:pt>
    <dgm:pt modelId="{5AE5D609-9DAD-4377-A796-3C7B39F6816B}" type="pres">
      <dgm:prSet presAssocID="{28E276BE-9D80-455D-A4F0-6EDA7F0B3F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4277F-66BF-4E72-B950-5A2D7774B878}" type="pres">
      <dgm:prSet presAssocID="{E425EE27-DA02-4C27-A1A4-BE5D7189E3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7A4F-1FFC-4F12-A347-63D5F73DD18A}" type="pres">
      <dgm:prSet presAssocID="{79A4B8B5-F9C5-4B29-B632-573D2FFDF1B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8447916-4F64-46F0-AB7F-EEAFA1D5B870}" type="pres">
      <dgm:prSet presAssocID="{79A4B8B5-F9C5-4B29-B632-573D2FFDF1B1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9C53D739-09B1-4C72-8EB2-A212052E14BB}" type="pres">
      <dgm:prSet presAssocID="{E1E00B5A-961B-4995-A3B1-97A85B607A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D7456-1C7C-4C5D-B94E-99C24883FF69}" type="pres">
      <dgm:prSet presAssocID="{614B4600-2168-440E-98C0-1F12C86A2C5A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44F5D01-5103-4755-885F-0F933F29C836}" type="pres">
      <dgm:prSet presAssocID="{614B4600-2168-440E-98C0-1F12C86A2C5A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ECEF8185-E6CA-48AE-B7F5-E21532F55E08}" type="pres">
      <dgm:prSet presAssocID="{EE40AE0A-D675-4B7D-B672-042315FCC10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2F2F5-3DD2-4AED-B93A-52E56D66B9C8}" type="pres">
      <dgm:prSet presAssocID="{F7D5BDBA-57A2-40DF-A816-6F6295C6785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2E1ADF8E-C206-497D-B943-C73E0A5253FC}" type="pres">
      <dgm:prSet presAssocID="{F7D5BDBA-57A2-40DF-A816-6F6295C67850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79A4D5FE-5198-4AB8-96BB-71848DCDCC68}" type="pres">
      <dgm:prSet presAssocID="{D04E5AA1-E530-4D17-AEC3-0DC94F10C0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76D66-2BC8-4BA8-A9D0-1FD3C7186495}" type="pres">
      <dgm:prSet presAssocID="{6BEC78D3-6AA7-419F-8BAC-1ACC2385CD8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A642F17-9010-48EC-AB82-CED2772C9A7F}" type="pres">
      <dgm:prSet presAssocID="{6BEC78D3-6AA7-419F-8BAC-1ACC2385CD83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C0B752AA-9E14-4593-A5EA-F9E9CD247FEE}" type="pres">
      <dgm:prSet presAssocID="{11F482E5-2C94-40D6-B9D2-D0C684BA4FF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D1842-2E5D-4FD4-80C1-0E37817A7B5F}" type="pres">
      <dgm:prSet presAssocID="{2F17C149-D392-4FD6-BF06-4734F58474B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2D90235-D6D5-4EE2-8F36-C56C563A723F}" type="pres">
      <dgm:prSet presAssocID="{2F17C149-D392-4FD6-BF06-4734F58474B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3292A981-81EB-4C34-979B-7610A67ABD92}" type="pres">
      <dgm:prSet presAssocID="{3332F541-0FC7-4684-BB60-3DB7FCC66CC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96164-9433-47AB-97AE-9EDCA7A8E151}" type="pres">
      <dgm:prSet presAssocID="{2A92F9C1-DBB0-408E-9825-E922270399CE}" presName="sibTrans" presStyleLbl="sibTrans1D1" presStyleIdx="5" presStyleCnt="6"/>
      <dgm:spPr/>
      <dgm:t>
        <a:bodyPr/>
        <a:lstStyle/>
        <a:p>
          <a:endParaRPr lang="en-US"/>
        </a:p>
      </dgm:t>
    </dgm:pt>
    <dgm:pt modelId="{32340F72-6795-4EDA-8720-DFD2B3DCD0FF}" type="pres">
      <dgm:prSet presAssocID="{2A92F9C1-DBB0-408E-9825-E922270399CE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2C37E6DC-2467-4A37-8886-4FC2F38EE71C}" type="pres">
      <dgm:prSet presAssocID="{19DA83E0-550E-4A61-A827-C957420F92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37BD8-A4FD-416E-8AA3-D21056171A23}" srcId="{28E276BE-9D80-455D-A4F0-6EDA7F0B3F95}" destId="{11F482E5-2C94-40D6-B9D2-D0C684BA4FF0}" srcOrd="4" destOrd="0" parTransId="{FA96A221-D54B-4218-8DBA-24C1A2D7E3BF}" sibTransId="{2F17C149-D392-4FD6-BF06-4734F58474B3}"/>
    <dgm:cxn modelId="{28B71501-F909-47D3-8BDC-794DB26F741B}" srcId="{28E276BE-9D80-455D-A4F0-6EDA7F0B3F95}" destId="{19DA83E0-550E-4A61-A827-C957420F924F}" srcOrd="6" destOrd="0" parTransId="{A7E6F576-EF4B-4D1C-AEB8-7D116B76EA75}" sibTransId="{A8F6BD79-00EE-4FCE-A126-4AF8289CAFE1}"/>
    <dgm:cxn modelId="{93C78F66-154E-4477-9BCB-D392A9012BB2}" type="presOf" srcId="{2F17C149-D392-4FD6-BF06-4734F58474B3}" destId="{12D90235-D6D5-4EE2-8F36-C56C563A723F}" srcOrd="1" destOrd="0" presId="urn:microsoft.com/office/officeart/2005/8/layout/bProcess3"/>
    <dgm:cxn modelId="{88E23D4F-D0B1-467C-B565-3249FBC70B51}" type="presOf" srcId="{2A92F9C1-DBB0-408E-9825-E922270399CE}" destId="{A5B96164-9433-47AB-97AE-9EDCA7A8E151}" srcOrd="0" destOrd="0" presId="urn:microsoft.com/office/officeart/2005/8/layout/bProcess3"/>
    <dgm:cxn modelId="{DDCA0A74-44FC-4FB1-B83F-25D2161E4D14}" type="presOf" srcId="{614B4600-2168-440E-98C0-1F12C86A2C5A}" destId="{B44F5D01-5103-4755-885F-0F933F29C836}" srcOrd="1" destOrd="0" presId="urn:microsoft.com/office/officeart/2005/8/layout/bProcess3"/>
    <dgm:cxn modelId="{53DD3E49-F2F8-48C6-9766-2779F016CFBD}" type="presOf" srcId="{E1E00B5A-961B-4995-A3B1-97A85B607A64}" destId="{9C53D739-09B1-4C72-8EB2-A212052E14BB}" srcOrd="0" destOrd="0" presId="urn:microsoft.com/office/officeart/2005/8/layout/bProcess3"/>
    <dgm:cxn modelId="{A0FFE17D-C6DF-4402-93B5-1E94E19904B4}" type="presOf" srcId="{614B4600-2168-440E-98C0-1F12C86A2C5A}" destId="{018D7456-1C7C-4C5D-B94E-99C24883FF69}" srcOrd="0" destOrd="0" presId="urn:microsoft.com/office/officeart/2005/8/layout/bProcess3"/>
    <dgm:cxn modelId="{3C5D5A08-E4CE-4A0F-B98C-9732E657BBF8}" type="presOf" srcId="{3332F541-0FC7-4684-BB60-3DB7FCC66CCA}" destId="{3292A981-81EB-4C34-979B-7610A67ABD92}" srcOrd="0" destOrd="0" presId="urn:microsoft.com/office/officeart/2005/8/layout/bProcess3"/>
    <dgm:cxn modelId="{B9CB5324-6DEC-4FE1-86EC-AA344533D0A6}" srcId="{28E276BE-9D80-455D-A4F0-6EDA7F0B3F95}" destId="{D04E5AA1-E530-4D17-AEC3-0DC94F10C09F}" srcOrd="3" destOrd="0" parTransId="{5F49F104-861C-4945-96AF-9E7B92F248B0}" sibTransId="{6BEC78D3-6AA7-419F-8BAC-1ACC2385CD83}"/>
    <dgm:cxn modelId="{3CB5F975-1499-4263-A2C7-3A0823D59B4F}" type="presOf" srcId="{E425EE27-DA02-4C27-A1A4-BE5D7189E39F}" destId="{F5B4277F-66BF-4E72-B950-5A2D7774B878}" srcOrd="0" destOrd="0" presId="urn:microsoft.com/office/officeart/2005/8/layout/bProcess3"/>
    <dgm:cxn modelId="{6E04B6DF-1E82-4F1A-A1C6-B03A73213400}" type="presOf" srcId="{19DA83E0-550E-4A61-A827-C957420F924F}" destId="{2C37E6DC-2467-4A37-8886-4FC2F38EE71C}" srcOrd="0" destOrd="0" presId="urn:microsoft.com/office/officeart/2005/8/layout/bProcess3"/>
    <dgm:cxn modelId="{AFBDCE2A-F95B-491E-9CD7-94081957B03F}" type="presOf" srcId="{2F17C149-D392-4FD6-BF06-4734F58474B3}" destId="{D45D1842-2E5D-4FD4-80C1-0E37817A7B5F}" srcOrd="0" destOrd="0" presId="urn:microsoft.com/office/officeart/2005/8/layout/bProcess3"/>
    <dgm:cxn modelId="{391C9D1D-81E6-441C-97CC-97D1CF9C2F1A}" srcId="{28E276BE-9D80-455D-A4F0-6EDA7F0B3F95}" destId="{EE40AE0A-D675-4B7D-B672-042315FCC10D}" srcOrd="2" destOrd="0" parTransId="{2303081B-4694-4995-824B-4D6314032983}" sibTransId="{F7D5BDBA-57A2-40DF-A816-6F6295C67850}"/>
    <dgm:cxn modelId="{0A935727-8C1A-43B1-94F4-4E2366F15B7F}" type="presOf" srcId="{11F482E5-2C94-40D6-B9D2-D0C684BA4FF0}" destId="{C0B752AA-9E14-4593-A5EA-F9E9CD247FEE}" srcOrd="0" destOrd="0" presId="urn:microsoft.com/office/officeart/2005/8/layout/bProcess3"/>
    <dgm:cxn modelId="{4A2A40E9-13E0-425B-8992-547EACE4E0C0}" type="presOf" srcId="{F7D5BDBA-57A2-40DF-A816-6F6295C67850}" destId="{3CA2F2F5-3DD2-4AED-B93A-52E56D66B9C8}" srcOrd="0" destOrd="0" presId="urn:microsoft.com/office/officeart/2005/8/layout/bProcess3"/>
    <dgm:cxn modelId="{6099B642-EC6C-4C72-9912-EEB90B40F3B9}" type="presOf" srcId="{D04E5AA1-E530-4D17-AEC3-0DC94F10C09F}" destId="{79A4D5FE-5198-4AB8-96BB-71848DCDCC68}" srcOrd="0" destOrd="0" presId="urn:microsoft.com/office/officeart/2005/8/layout/bProcess3"/>
    <dgm:cxn modelId="{3DE7E0EE-82B6-4E7E-9D4A-DC0030A96E61}" type="presOf" srcId="{28E276BE-9D80-455D-A4F0-6EDA7F0B3F95}" destId="{5AE5D609-9DAD-4377-A796-3C7B39F6816B}" srcOrd="0" destOrd="0" presId="urn:microsoft.com/office/officeart/2005/8/layout/bProcess3"/>
    <dgm:cxn modelId="{70B89E6C-A1A8-4225-9E8C-0E9A40A2B38A}" srcId="{28E276BE-9D80-455D-A4F0-6EDA7F0B3F95}" destId="{3332F541-0FC7-4684-BB60-3DB7FCC66CCA}" srcOrd="5" destOrd="0" parTransId="{5E8C123E-41F7-4C16-B3BB-5DA3E953B8AB}" sibTransId="{2A92F9C1-DBB0-408E-9825-E922270399CE}"/>
    <dgm:cxn modelId="{61D617B0-498A-4618-92E8-BD2EC73F5FD8}" srcId="{28E276BE-9D80-455D-A4F0-6EDA7F0B3F95}" destId="{E1E00B5A-961B-4995-A3B1-97A85B607A64}" srcOrd="1" destOrd="0" parTransId="{8F7CCE81-1ABA-4E6C-BCFF-F2096C45F61F}" sibTransId="{614B4600-2168-440E-98C0-1F12C86A2C5A}"/>
    <dgm:cxn modelId="{DA8FEA20-0F8A-4223-9DBF-3058985553CF}" type="presOf" srcId="{EE40AE0A-D675-4B7D-B672-042315FCC10D}" destId="{ECEF8185-E6CA-48AE-B7F5-E21532F55E08}" srcOrd="0" destOrd="0" presId="urn:microsoft.com/office/officeart/2005/8/layout/bProcess3"/>
    <dgm:cxn modelId="{77892AA0-909E-4380-A5A1-17DF6A8D7521}" type="presOf" srcId="{79A4B8B5-F9C5-4B29-B632-573D2FFDF1B1}" destId="{8BC77A4F-1FFC-4F12-A347-63D5F73DD18A}" srcOrd="0" destOrd="0" presId="urn:microsoft.com/office/officeart/2005/8/layout/bProcess3"/>
    <dgm:cxn modelId="{ADBC6BBD-D980-4C5F-97CF-22467E70D7DB}" type="presOf" srcId="{F7D5BDBA-57A2-40DF-A816-6F6295C67850}" destId="{2E1ADF8E-C206-497D-B943-C73E0A5253FC}" srcOrd="1" destOrd="0" presId="urn:microsoft.com/office/officeart/2005/8/layout/bProcess3"/>
    <dgm:cxn modelId="{6713EAFE-7147-4C7C-B402-FC198D179754}" type="presOf" srcId="{6BEC78D3-6AA7-419F-8BAC-1ACC2385CD83}" destId="{F8676D66-2BC8-4BA8-A9D0-1FD3C7186495}" srcOrd="0" destOrd="0" presId="urn:microsoft.com/office/officeart/2005/8/layout/bProcess3"/>
    <dgm:cxn modelId="{EDD12E38-DA58-4BD6-B19E-3CD44115E6D9}" type="presOf" srcId="{2A92F9C1-DBB0-408E-9825-E922270399CE}" destId="{32340F72-6795-4EDA-8720-DFD2B3DCD0FF}" srcOrd="1" destOrd="0" presId="urn:microsoft.com/office/officeart/2005/8/layout/bProcess3"/>
    <dgm:cxn modelId="{6135F85B-C4DC-4BE4-A395-7B1C549A22DC}" srcId="{28E276BE-9D80-455D-A4F0-6EDA7F0B3F95}" destId="{E425EE27-DA02-4C27-A1A4-BE5D7189E39F}" srcOrd="0" destOrd="0" parTransId="{9105A20D-91EB-498A-B379-5E16035BF0F8}" sibTransId="{79A4B8B5-F9C5-4B29-B632-573D2FFDF1B1}"/>
    <dgm:cxn modelId="{C9031B68-E795-4EF0-9822-E27E3527EB20}" type="presOf" srcId="{79A4B8B5-F9C5-4B29-B632-573D2FFDF1B1}" destId="{08447916-4F64-46F0-AB7F-EEAFA1D5B870}" srcOrd="1" destOrd="0" presId="urn:microsoft.com/office/officeart/2005/8/layout/bProcess3"/>
    <dgm:cxn modelId="{1C62AF0E-0F6B-45FC-8C99-06C396B19764}" type="presOf" srcId="{6BEC78D3-6AA7-419F-8BAC-1ACC2385CD83}" destId="{9A642F17-9010-48EC-AB82-CED2772C9A7F}" srcOrd="1" destOrd="0" presId="urn:microsoft.com/office/officeart/2005/8/layout/bProcess3"/>
    <dgm:cxn modelId="{6574B552-92AA-438E-A283-48B68CED12B0}" type="presParOf" srcId="{5AE5D609-9DAD-4377-A796-3C7B39F6816B}" destId="{F5B4277F-66BF-4E72-B950-5A2D7774B878}" srcOrd="0" destOrd="0" presId="urn:microsoft.com/office/officeart/2005/8/layout/bProcess3"/>
    <dgm:cxn modelId="{049441F7-8567-46D1-9AA3-79CBE5FCB5AD}" type="presParOf" srcId="{5AE5D609-9DAD-4377-A796-3C7B39F6816B}" destId="{8BC77A4F-1FFC-4F12-A347-63D5F73DD18A}" srcOrd="1" destOrd="0" presId="urn:microsoft.com/office/officeart/2005/8/layout/bProcess3"/>
    <dgm:cxn modelId="{96BF63FD-A105-405F-B218-A27D6F7968FA}" type="presParOf" srcId="{8BC77A4F-1FFC-4F12-A347-63D5F73DD18A}" destId="{08447916-4F64-46F0-AB7F-EEAFA1D5B870}" srcOrd="0" destOrd="0" presId="urn:microsoft.com/office/officeart/2005/8/layout/bProcess3"/>
    <dgm:cxn modelId="{29CE72D0-6B9F-4352-BB8B-027B6B9D2262}" type="presParOf" srcId="{5AE5D609-9DAD-4377-A796-3C7B39F6816B}" destId="{9C53D739-09B1-4C72-8EB2-A212052E14BB}" srcOrd="2" destOrd="0" presId="urn:microsoft.com/office/officeart/2005/8/layout/bProcess3"/>
    <dgm:cxn modelId="{F220F795-5E4B-4AF2-B70F-FAE671C3731C}" type="presParOf" srcId="{5AE5D609-9DAD-4377-A796-3C7B39F6816B}" destId="{018D7456-1C7C-4C5D-B94E-99C24883FF69}" srcOrd="3" destOrd="0" presId="urn:microsoft.com/office/officeart/2005/8/layout/bProcess3"/>
    <dgm:cxn modelId="{03509D7A-DD6E-4EA6-B6A8-D77591F7ACA2}" type="presParOf" srcId="{018D7456-1C7C-4C5D-B94E-99C24883FF69}" destId="{B44F5D01-5103-4755-885F-0F933F29C836}" srcOrd="0" destOrd="0" presId="urn:microsoft.com/office/officeart/2005/8/layout/bProcess3"/>
    <dgm:cxn modelId="{0456ACFE-6FFA-428A-95DE-1A706BDC8860}" type="presParOf" srcId="{5AE5D609-9DAD-4377-A796-3C7B39F6816B}" destId="{ECEF8185-E6CA-48AE-B7F5-E21532F55E08}" srcOrd="4" destOrd="0" presId="urn:microsoft.com/office/officeart/2005/8/layout/bProcess3"/>
    <dgm:cxn modelId="{EB7A0EFF-D07A-4515-887B-CE4D073F1DE0}" type="presParOf" srcId="{5AE5D609-9DAD-4377-A796-3C7B39F6816B}" destId="{3CA2F2F5-3DD2-4AED-B93A-52E56D66B9C8}" srcOrd="5" destOrd="0" presId="urn:microsoft.com/office/officeart/2005/8/layout/bProcess3"/>
    <dgm:cxn modelId="{1240684D-1D22-4F83-82E2-E42BF09FB53E}" type="presParOf" srcId="{3CA2F2F5-3DD2-4AED-B93A-52E56D66B9C8}" destId="{2E1ADF8E-C206-497D-B943-C73E0A5253FC}" srcOrd="0" destOrd="0" presId="urn:microsoft.com/office/officeart/2005/8/layout/bProcess3"/>
    <dgm:cxn modelId="{6D97B670-7E5A-4EA0-8133-62D16D6ADABC}" type="presParOf" srcId="{5AE5D609-9DAD-4377-A796-3C7B39F6816B}" destId="{79A4D5FE-5198-4AB8-96BB-71848DCDCC68}" srcOrd="6" destOrd="0" presId="urn:microsoft.com/office/officeart/2005/8/layout/bProcess3"/>
    <dgm:cxn modelId="{30C3153C-28A4-4F76-A904-3EF58BBCCCF2}" type="presParOf" srcId="{5AE5D609-9DAD-4377-A796-3C7B39F6816B}" destId="{F8676D66-2BC8-4BA8-A9D0-1FD3C7186495}" srcOrd="7" destOrd="0" presId="urn:microsoft.com/office/officeart/2005/8/layout/bProcess3"/>
    <dgm:cxn modelId="{EB1F69A8-8996-48C0-803E-51D870B7C5D9}" type="presParOf" srcId="{F8676D66-2BC8-4BA8-A9D0-1FD3C7186495}" destId="{9A642F17-9010-48EC-AB82-CED2772C9A7F}" srcOrd="0" destOrd="0" presId="urn:microsoft.com/office/officeart/2005/8/layout/bProcess3"/>
    <dgm:cxn modelId="{D90D9E94-A9A6-4571-AC50-4F6C40789349}" type="presParOf" srcId="{5AE5D609-9DAD-4377-A796-3C7B39F6816B}" destId="{C0B752AA-9E14-4593-A5EA-F9E9CD247FEE}" srcOrd="8" destOrd="0" presId="urn:microsoft.com/office/officeart/2005/8/layout/bProcess3"/>
    <dgm:cxn modelId="{E403E053-0453-45E7-B540-712255BBCE76}" type="presParOf" srcId="{5AE5D609-9DAD-4377-A796-3C7B39F6816B}" destId="{D45D1842-2E5D-4FD4-80C1-0E37817A7B5F}" srcOrd="9" destOrd="0" presId="urn:microsoft.com/office/officeart/2005/8/layout/bProcess3"/>
    <dgm:cxn modelId="{34DCB558-782C-4BC2-92E2-FE3CAF6BA603}" type="presParOf" srcId="{D45D1842-2E5D-4FD4-80C1-0E37817A7B5F}" destId="{12D90235-D6D5-4EE2-8F36-C56C563A723F}" srcOrd="0" destOrd="0" presId="urn:microsoft.com/office/officeart/2005/8/layout/bProcess3"/>
    <dgm:cxn modelId="{025B0588-C839-4942-A422-A0BC70975DDF}" type="presParOf" srcId="{5AE5D609-9DAD-4377-A796-3C7B39F6816B}" destId="{3292A981-81EB-4C34-979B-7610A67ABD92}" srcOrd="10" destOrd="0" presId="urn:microsoft.com/office/officeart/2005/8/layout/bProcess3"/>
    <dgm:cxn modelId="{0B4E897C-148E-4AC0-9395-369E317F4435}" type="presParOf" srcId="{5AE5D609-9DAD-4377-A796-3C7B39F6816B}" destId="{A5B96164-9433-47AB-97AE-9EDCA7A8E151}" srcOrd="11" destOrd="0" presId="urn:microsoft.com/office/officeart/2005/8/layout/bProcess3"/>
    <dgm:cxn modelId="{CE0EC4E2-8EA1-4185-8DBE-E3640A5C9F41}" type="presParOf" srcId="{A5B96164-9433-47AB-97AE-9EDCA7A8E151}" destId="{32340F72-6795-4EDA-8720-DFD2B3DCD0FF}" srcOrd="0" destOrd="0" presId="urn:microsoft.com/office/officeart/2005/8/layout/bProcess3"/>
    <dgm:cxn modelId="{F6C92B21-AD88-48A2-AF84-B337BB94AF6D}" type="presParOf" srcId="{5AE5D609-9DAD-4377-A796-3C7B39F6816B}" destId="{2C37E6DC-2467-4A37-8886-4FC2F38EE71C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4ADD0-2189-453B-B2C3-AE1A7E6E15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FCAAF-C1C5-4D97-AA76-CD236566D545}">
      <dgm:prSet phldrT="[Text]" custT="1"/>
      <dgm:spPr>
        <a:solidFill>
          <a:schemeClr val="tx2"/>
        </a:solidFill>
        <a:ln w="31750">
          <a:solidFill>
            <a:schemeClr val="tx2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400" b="1" dirty="0" smtClean="0">
              <a:solidFill>
                <a:schemeClr val="bg1"/>
              </a:solidFill>
              <a:latin typeface="+mj-lt"/>
            </a:rPr>
            <a:t>Diversified</a:t>
          </a:r>
          <a:r>
            <a:rPr lang="en-US" sz="2400" b="0" dirty="0" smtClean="0">
              <a:solidFill>
                <a:schemeClr val="bg1"/>
              </a:solidFill>
              <a:latin typeface="+mj-lt"/>
            </a:rPr>
            <a:t> and </a:t>
          </a:r>
          <a:r>
            <a:rPr lang="en-US" sz="2400" b="1" dirty="0" smtClean="0">
              <a:solidFill>
                <a:schemeClr val="bg1"/>
              </a:solidFill>
              <a:latin typeface="+mj-lt"/>
            </a:rPr>
            <a:t>Geographically spread </a:t>
          </a:r>
          <a:r>
            <a:rPr lang="en-US" sz="2400" b="1" cap="all" baseline="0" dirty="0" smtClean="0">
              <a:solidFill>
                <a:schemeClr val="bg1"/>
              </a:solidFill>
              <a:latin typeface="+mj-lt"/>
            </a:rPr>
            <a:t>risks</a:t>
          </a:r>
          <a:endParaRPr lang="en-US" sz="2400" b="1" cap="all" baseline="0" dirty="0">
            <a:solidFill>
              <a:schemeClr val="bg1"/>
            </a:solidFill>
            <a:latin typeface="+mj-lt"/>
          </a:endParaRPr>
        </a:p>
      </dgm:t>
    </dgm:pt>
    <dgm:pt modelId="{F09511FC-5A96-4358-86BF-ADEF6211BAF9}" type="parTrans" cxnId="{DF459EED-BA9F-4FAA-AB16-5E9D71D6E725}">
      <dgm:prSet/>
      <dgm:spPr/>
      <dgm:t>
        <a:bodyPr/>
        <a:lstStyle/>
        <a:p>
          <a:endParaRPr lang="en-US"/>
        </a:p>
      </dgm:t>
    </dgm:pt>
    <dgm:pt modelId="{3917E478-ECFE-406D-B669-C92C24690DE8}" type="sibTrans" cxnId="{DF459EED-BA9F-4FAA-AB16-5E9D71D6E725}">
      <dgm:prSet/>
      <dgm:spPr/>
      <dgm:t>
        <a:bodyPr/>
        <a:lstStyle/>
        <a:p>
          <a:endParaRPr lang="en-US"/>
        </a:p>
      </dgm:t>
    </dgm:pt>
    <dgm:pt modelId="{210B68C2-6E43-4FB0-87DB-E96E3B37A2B3}">
      <dgm:prSet phldrT="[Text]" custT="1"/>
      <dgm:spPr>
        <a:solidFill>
          <a:srgbClr val="C2C2C2"/>
        </a:solidFill>
        <a:ln w="31750">
          <a:solidFill>
            <a:schemeClr val="accent3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400" b="1" i="0" dirty="0" smtClean="0">
              <a:solidFill>
                <a:schemeClr val="tx2"/>
              </a:solidFill>
              <a:latin typeface="+mj-lt"/>
            </a:rPr>
            <a:t>Reporting</a:t>
          </a:r>
          <a:r>
            <a:rPr lang="en-US" sz="2400" b="0" i="0" dirty="0" smtClean="0">
              <a:solidFill>
                <a:schemeClr val="tx2"/>
              </a:solidFill>
              <a:latin typeface="+mj-lt"/>
            </a:rPr>
            <a:t> and </a:t>
          </a:r>
          <a:r>
            <a:rPr lang="en-US" sz="2400" b="1" i="0" dirty="0" smtClean="0">
              <a:solidFill>
                <a:schemeClr val="tx2"/>
              </a:solidFill>
              <a:latin typeface="+mj-lt"/>
            </a:rPr>
            <a:t>full range </a:t>
          </a:r>
          <a:r>
            <a:rPr lang="en-US" sz="2400" b="0" i="0" dirty="0" smtClean="0">
              <a:solidFill>
                <a:schemeClr val="tx2"/>
              </a:solidFill>
              <a:latin typeface="+mj-lt"/>
            </a:rPr>
            <a:t>of </a:t>
          </a:r>
          <a:r>
            <a:rPr lang="en-US" sz="2400" b="1" i="0" cap="all" baseline="0" dirty="0" smtClean="0">
              <a:solidFill>
                <a:schemeClr val="tx2"/>
              </a:solidFill>
              <a:latin typeface="+mj-lt"/>
            </a:rPr>
            <a:t>statistics</a:t>
          </a:r>
        </a:p>
      </dgm:t>
    </dgm:pt>
    <dgm:pt modelId="{D1BE3DB5-4160-4B55-B723-72720790C827}" type="parTrans" cxnId="{4C21C885-1E3F-4F54-A027-83681E80D638}">
      <dgm:prSet/>
      <dgm:spPr/>
      <dgm:t>
        <a:bodyPr/>
        <a:lstStyle/>
        <a:p>
          <a:endParaRPr lang="en-US"/>
        </a:p>
      </dgm:t>
    </dgm:pt>
    <dgm:pt modelId="{2309584D-BD9E-437C-B806-7140838A126B}" type="sibTrans" cxnId="{4C21C885-1E3F-4F54-A027-83681E80D638}">
      <dgm:prSet/>
      <dgm:spPr/>
      <dgm:t>
        <a:bodyPr/>
        <a:lstStyle/>
        <a:p>
          <a:endParaRPr lang="en-US"/>
        </a:p>
      </dgm:t>
    </dgm:pt>
    <dgm:pt modelId="{36A9F63F-5CEB-41F0-8310-286822E32423}">
      <dgm:prSet phldrT="[Text]" custT="1"/>
      <dgm:spPr>
        <a:solidFill>
          <a:schemeClr val="accent3"/>
        </a:solidFill>
        <a:ln w="31750">
          <a:solidFill>
            <a:schemeClr val="bg1">
              <a:lumMod val="95000"/>
            </a:schemeClr>
          </a:solidFill>
        </a:ln>
      </dgm:spPr>
      <dgm:t>
        <a:bodyPr lIns="182880" rIns="182880"/>
        <a:lstStyle/>
        <a:p>
          <a:r>
            <a:rPr lang="en-US" sz="2400" b="0" dirty="0" smtClean="0">
              <a:solidFill>
                <a:schemeClr val="tx2"/>
              </a:solidFill>
              <a:latin typeface="+mj-lt"/>
            </a:rPr>
            <a:t>Introduction of </a:t>
          </a:r>
          <a:r>
            <a:rPr lang="en-US" sz="2400" b="1" cap="all" baseline="0" dirty="0" smtClean="0">
              <a:solidFill>
                <a:schemeClr val="tx2"/>
              </a:solidFill>
              <a:latin typeface="+mj-lt"/>
            </a:rPr>
            <a:t>new </a:t>
          </a:r>
          <a:r>
            <a:rPr lang="en-US" sz="2400" b="1" cap="all" baseline="0" dirty="0" err="1" smtClean="0">
              <a:solidFill>
                <a:schemeClr val="tx2"/>
              </a:solidFill>
              <a:latin typeface="+mj-lt"/>
            </a:rPr>
            <a:t>cedAntS</a:t>
          </a:r>
          <a:r>
            <a:rPr lang="en-US" sz="2400" b="1" cap="all" baseline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0" dirty="0" smtClean="0">
              <a:solidFill>
                <a:schemeClr val="tx2"/>
              </a:solidFill>
              <a:latin typeface="+mj-lt"/>
            </a:rPr>
            <a:t>leading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0" dirty="0" smtClean="0">
              <a:solidFill>
                <a:schemeClr val="tx2"/>
              </a:solidFill>
              <a:latin typeface="+mj-lt"/>
            </a:rPr>
            <a:t>to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1" cap="all" baseline="0" dirty="0" smtClean="0">
              <a:solidFill>
                <a:schemeClr val="tx2"/>
              </a:solidFill>
              <a:latin typeface="+mj-lt"/>
            </a:rPr>
            <a:t>cooperation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0" dirty="0" smtClean="0">
              <a:solidFill>
                <a:schemeClr val="tx2"/>
              </a:solidFill>
              <a:latin typeface="+mj-lt"/>
            </a:rPr>
            <a:t>on  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CLASSIC lines</a:t>
          </a:r>
          <a:endParaRPr lang="en-US" sz="2400" b="1" dirty="0">
            <a:solidFill>
              <a:schemeClr val="tx2"/>
            </a:solidFill>
            <a:latin typeface="+mj-lt"/>
          </a:endParaRPr>
        </a:p>
      </dgm:t>
    </dgm:pt>
    <dgm:pt modelId="{C244B0C7-F329-4E54-8AE9-0D148192050F}" type="parTrans" cxnId="{F8D62854-31FD-46AF-AE42-F452792FB158}">
      <dgm:prSet/>
      <dgm:spPr/>
      <dgm:t>
        <a:bodyPr/>
        <a:lstStyle/>
        <a:p>
          <a:endParaRPr lang="en-US"/>
        </a:p>
      </dgm:t>
    </dgm:pt>
    <dgm:pt modelId="{10C8A285-6CA8-4AFA-88ED-0D7B7D485536}" type="sibTrans" cxnId="{F8D62854-31FD-46AF-AE42-F452792FB158}">
      <dgm:prSet/>
      <dgm:spPr/>
      <dgm:t>
        <a:bodyPr/>
        <a:lstStyle/>
        <a:p>
          <a:endParaRPr lang="en-US"/>
        </a:p>
      </dgm:t>
    </dgm:pt>
    <dgm:pt modelId="{F1F89DB4-B4DA-458F-A156-382A988653B0}">
      <dgm:prSet phldrT="[Text]" custT="1"/>
      <dgm:spPr>
        <a:solidFill>
          <a:schemeClr val="tx2">
            <a:lumMod val="20000"/>
            <a:lumOff val="80000"/>
          </a:schemeClr>
        </a:solidFill>
        <a:ln w="31750">
          <a:solidFill>
            <a:schemeClr val="accent1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400" b="1" dirty="0" smtClean="0">
              <a:solidFill>
                <a:schemeClr val="tx2"/>
              </a:solidFill>
              <a:latin typeface="+mj-lt"/>
            </a:rPr>
            <a:t>Specialized </a:t>
          </a:r>
          <a:r>
            <a:rPr lang="en-US" sz="2400" b="1" cap="all" baseline="0" dirty="0" smtClean="0">
              <a:solidFill>
                <a:schemeClr val="tx2"/>
              </a:solidFill>
              <a:latin typeface="+mj-lt"/>
            </a:rPr>
            <a:t>software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0" dirty="0" smtClean="0">
              <a:solidFill>
                <a:schemeClr val="tx2"/>
              </a:solidFill>
              <a:latin typeface="+mj-lt"/>
            </a:rPr>
            <a:t>and sophisticated </a:t>
          </a:r>
          <a:r>
            <a:rPr lang="en-US" sz="2400" b="1" dirty="0" smtClean="0">
              <a:solidFill>
                <a:schemeClr val="tx2"/>
              </a:solidFill>
              <a:latin typeface="+mj-lt"/>
            </a:rPr>
            <a:t>personal</a:t>
          </a:r>
          <a:r>
            <a:rPr lang="en-US" sz="2400" b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400" b="1" cap="all" baseline="0" dirty="0" smtClean="0">
              <a:solidFill>
                <a:schemeClr val="tx2"/>
              </a:solidFill>
              <a:latin typeface="+mj-lt"/>
            </a:rPr>
            <a:t>database</a:t>
          </a:r>
        </a:p>
      </dgm:t>
    </dgm:pt>
    <dgm:pt modelId="{229D07B5-B23F-4832-AD55-77FF56CAA273}" type="parTrans" cxnId="{20FEAFF7-F560-48A2-BD7E-D8C43BD0AD44}">
      <dgm:prSet/>
      <dgm:spPr/>
      <dgm:t>
        <a:bodyPr/>
        <a:lstStyle/>
        <a:p>
          <a:endParaRPr lang="en-US"/>
        </a:p>
      </dgm:t>
    </dgm:pt>
    <dgm:pt modelId="{912E2C14-3B7C-4CA0-8E93-2CA902F30719}" type="sibTrans" cxnId="{20FEAFF7-F560-48A2-BD7E-D8C43BD0AD44}">
      <dgm:prSet/>
      <dgm:spPr/>
      <dgm:t>
        <a:bodyPr/>
        <a:lstStyle/>
        <a:p>
          <a:endParaRPr lang="en-US"/>
        </a:p>
      </dgm:t>
    </dgm:pt>
    <dgm:pt modelId="{3AEC1F9B-BD45-469D-93CB-F57C9454C05C}" type="pres">
      <dgm:prSet presAssocID="{1264ADD0-2189-453B-B2C3-AE1A7E6E15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4B84D-99B7-47A0-91C2-0F749B229C9B}" type="pres">
      <dgm:prSet presAssocID="{7BCFCAAF-C1C5-4D97-AA76-CD236566D5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ACF08-B4DA-4386-A9C7-58FE5B0B6D78}" type="pres">
      <dgm:prSet presAssocID="{3917E478-ECFE-406D-B669-C92C24690DE8}" presName="sibTrans" presStyleCnt="0"/>
      <dgm:spPr/>
    </dgm:pt>
    <dgm:pt modelId="{EB6D1FC1-3974-4B70-B470-2CB875FC9062}" type="pres">
      <dgm:prSet presAssocID="{210B68C2-6E43-4FB0-87DB-E96E3B37A2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2F2C3-6F1D-4D75-B690-5D1D72E53DE2}" type="pres">
      <dgm:prSet presAssocID="{2309584D-BD9E-437C-B806-7140838A126B}" presName="sibTrans" presStyleCnt="0"/>
      <dgm:spPr/>
    </dgm:pt>
    <dgm:pt modelId="{3B969963-83CE-4227-A943-3DAF9AAAB939}" type="pres">
      <dgm:prSet presAssocID="{36A9F63F-5CEB-41F0-8310-286822E324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C9EBF-BFA9-4B43-B2DE-5C5E324B517E}" type="pres">
      <dgm:prSet presAssocID="{10C8A285-6CA8-4AFA-88ED-0D7B7D485536}" presName="sibTrans" presStyleCnt="0"/>
      <dgm:spPr/>
    </dgm:pt>
    <dgm:pt modelId="{CCCCD180-46DB-421D-A523-AAC8EF0D0403}" type="pres">
      <dgm:prSet presAssocID="{F1F89DB4-B4DA-458F-A156-382A988653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1C885-1E3F-4F54-A027-83681E80D638}" srcId="{1264ADD0-2189-453B-B2C3-AE1A7E6E157D}" destId="{210B68C2-6E43-4FB0-87DB-E96E3B37A2B3}" srcOrd="1" destOrd="0" parTransId="{D1BE3DB5-4160-4B55-B723-72720790C827}" sibTransId="{2309584D-BD9E-437C-B806-7140838A126B}"/>
    <dgm:cxn modelId="{D6EE4F0C-D9AB-43AC-9016-B1E2DE8CAD15}" type="presOf" srcId="{36A9F63F-5CEB-41F0-8310-286822E32423}" destId="{3B969963-83CE-4227-A943-3DAF9AAAB939}" srcOrd="0" destOrd="0" presId="urn:microsoft.com/office/officeart/2005/8/layout/default"/>
    <dgm:cxn modelId="{09F85343-A45A-411E-A6BD-A02889EAE431}" type="presOf" srcId="{F1F89DB4-B4DA-458F-A156-382A988653B0}" destId="{CCCCD180-46DB-421D-A523-AAC8EF0D0403}" srcOrd="0" destOrd="0" presId="urn:microsoft.com/office/officeart/2005/8/layout/default"/>
    <dgm:cxn modelId="{20FEAFF7-F560-48A2-BD7E-D8C43BD0AD44}" srcId="{1264ADD0-2189-453B-B2C3-AE1A7E6E157D}" destId="{F1F89DB4-B4DA-458F-A156-382A988653B0}" srcOrd="3" destOrd="0" parTransId="{229D07B5-B23F-4832-AD55-77FF56CAA273}" sibTransId="{912E2C14-3B7C-4CA0-8E93-2CA902F30719}"/>
    <dgm:cxn modelId="{89B7EB51-3F98-4504-8FEB-CC2ACCE4F1AD}" type="presOf" srcId="{210B68C2-6E43-4FB0-87DB-E96E3B37A2B3}" destId="{EB6D1FC1-3974-4B70-B470-2CB875FC9062}" srcOrd="0" destOrd="0" presId="urn:microsoft.com/office/officeart/2005/8/layout/default"/>
    <dgm:cxn modelId="{55BE813E-44AC-4A41-9457-7FDA4844DE45}" type="presOf" srcId="{7BCFCAAF-C1C5-4D97-AA76-CD236566D545}" destId="{28F4B84D-99B7-47A0-91C2-0F749B229C9B}" srcOrd="0" destOrd="0" presId="urn:microsoft.com/office/officeart/2005/8/layout/default"/>
    <dgm:cxn modelId="{DF459EED-BA9F-4FAA-AB16-5E9D71D6E725}" srcId="{1264ADD0-2189-453B-B2C3-AE1A7E6E157D}" destId="{7BCFCAAF-C1C5-4D97-AA76-CD236566D545}" srcOrd="0" destOrd="0" parTransId="{F09511FC-5A96-4358-86BF-ADEF6211BAF9}" sibTransId="{3917E478-ECFE-406D-B669-C92C24690DE8}"/>
    <dgm:cxn modelId="{F8D62854-31FD-46AF-AE42-F452792FB158}" srcId="{1264ADD0-2189-453B-B2C3-AE1A7E6E157D}" destId="{36A9F63F-5CEB-41F0-8310-286822E32423}" srcOrd="2" destOrd="0" parTransId="{C244B0C7-F329-4E54-8AE9-0D148192050F}" sibTransId="{10C8A285-6CA8-4AFA-88ED-0D7B7D485536}"/>
    <dgm:cxn modelId="{41F45E2B-0BDB-4998-8D52-553485357F8A}" type="presOf" srcId="{1264ADD0-2189-453B-B2C3-AE1A7E6E157D}" destId="{3AEC1F9B-BD45-469D-93CB-F57C9454C05C}" srcOrd="0" destOrd="0" presId="urn:microsoft.com/office/officeart/2005/8/layout/default"/>
    <dgm:cxn modelId="{6E043064-B5E6-4283-9693-6297F749456B}" type="presParOf" srcId="{3AEC1F9B-BD45-469D-93CB-F57C9454C05C}" destId="{28F4B84D-99B7-47A0-91C2-0F749B229C9B}" srcOrd="0" destOrd="0" presId="urn:microsoft.com/office/officeart/2005/8/layout/default"/>
    <dgm:cxn modelId="{4A47B5B9-F559-4D2D-8DEC-27E3C15C1B80}" type="presParOf" srcId="{3AEC1F9B-BD45-469D-93CB-F57C9454C05C}" destId="{010ACF08-B4DA-4386-A9C7-58FE5B0B6D78}" srcOrd="1" destOrd="0" presId="urn:microsoft.com/office/officeart/2005/8/layout/default"/>
    <dgm:cxn modelId="{F1465927-41F9-49EC-A05A-2CA757B9083B}" type="presParOf" srcId="{3AEC1F9B-BD45-469D-93CB-F57C9454C05C}" destId="{EB6D1FC1-3974-4B70-B470-2CB875FC9062}" srcOrd="2" destOrd="0" presId="urn:microsoft.com/office/officeart/2005/8/layout/default"/>
    <dgm:cxn modelId="{AAFC1735-B5BC-47A1-AAB9-F6010F7C5E27}" type="presParOf" srcId="{3AEC1F9B-BD45-469D-93CB-F57C9454C05C}" destId="{2F62F2C3-6F1D-4D75-B690-5D1D72E53DE2}" srcOrd="3" destOrd="0" presId="urn:microsoft.com/office/officeart/2005/8/layout/default"/>
    <dgm:cxn modelId="{01686CD6-C68F-42DE-8722-45C1448A40F2}" type="presParOf" srcId="{3AEC1F9B-BD45-469D-93CB-F57C9454C05C}" destId="{3B969963-83CE-4227-A943-3DAF9AAAB939}" srcOrd="4" destOrd="0" presId="urn:microsoft.com/office/officeart/2005/8/layout/default"/>
    <dgm:cxn modelId="{E14E0B24-6DB5-492C-9B19-8CFC7689C494}" type="presParOf" srcId="{3AEC1F9B-BD45-469D-93CB-F57C9454C05C}" destId="{B98C9EBF-BFA9-4B43-B2DE-5C5E324B517E}" srcOrd="5" destOrd="0" presId="urn:microsoft.com/office/officeart/2005/8/layout/default"/>
    <dgm:cxn modelId="{2EAF2CD2-F827-4D02-8C70-9517B75A6F7C}" type="presParOf" srcId="{3AEC1F9B-BD45-469D-93CB-F57C9454C05C}" destId="{CCCCD180-46DB-421D-A523-AAC8EF0D04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40DC76-2757-4D08-9745-3DCBC2EF36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338C0-7CB0-4D44-9E6C-D9D4898CAF99}">
      <dgm:prSet phldrT="[Text]" custT="1"/>
      <dgm:spPr>
        <a:solidFill>
          <a:srgbClr val="C2C2C2"/>
        </a:solidFill>
      </dgm:spPr>
      <dgm:t>
        <a:bodyPr/>
        <a:lstStyle/>
        <a:p>
          <a:r>
            <a:rPr lang="en-US" sz="1900" b="1" cap="all" baseline="0" dirty="0" smtClean="0">
              <a:solidFill>
                <a:schemeClr val="tx2"/>
              </a:solidFill>
            </a:rPr>
            <a:t>Underwriting</a:t>
          </a:r>
          <a:endParaRPr lang="en-US" sz="1900" b="1" cap="all" baseline="0" dirty="0">
            <a:solidFill>
              <a:schemeClr val="tx2"/>
            </a:solidFill>
          </a:endParaRPr>
        </a:p>
      </dgm:t>
    </dgm:pt>
    <dgm:pt modelId="{7B960517-8AB7-4F00-A917-73CAAFA733C6}" type="parTrans" cxnId="{8739E45D-5DD9-4A4E-A106-25A077EE9410}">
      <dgm:prSet/>
      <dgm:spPr/>
      <dgm:t>
        <a:bodyPr/>
        <a:lstStyle/>
        <a:p>
          <a:endParaRPr lang="en-US"/>
        </a:p>
      </dgm:t>
    </dgm:pt>
    <dgm:pt modelId="{AB3F551A-2081-499F-B4BD-6DEC2642C577}" type="sibTrans" cxnId="{8739E45D-5DD9-4A4E-A106-25A077EE9410}">
      <dgm:prSet/>
      <dgm:spPr/>
      <dgm:t>
        <a:bodyPr/>
        <a:lstStyle/>
        <a:p>
          <a:endParaRPr lang="en-US"/>
        </a:p>
      </dgm:t>
    </dgm:pt>
    <dgm:pt modelId="{4046C097-B055-4C9D-85A7-EA7E3D46F4BB}">
      <dgm:prSet phldrT="[Text]" custT="1"/>
      <dgm:spPr>
        <a:solidFill>
          <a:srgbClr val="00B0F0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bg1"/>
              </a:solidFill>
            </a:rPr>
            <a:t>Legal </a:t>
          </a:r>
          <a:endParaRPr lang="en-US" sz="2000" b="1" cap="all" baseline="0" dirty="0">
            <a:solidFill>
              <a:schemeClr val="bg1"/>
            </a:solidFill>
          </a:endParaRPr>
        </a:p>
      </dgm:t>
    </dgm:pt>
    <dgm:pt modelId="{35635D79-32C9-454E-9C75-A83DAB236102}" type="parTrans" cxnId="{2ED8B99C-459D-497C-8C2A-4C0D62A195C0}">
      <dgm:prSet/>
      <dgm:spPr/>
      <dgm:t>
        <a:bodyPr/>
        <a:lstStyle/>
        <a:p>
          <a:endParaRPr lang="en-US"/>
        </a:p>
      </dgm:t>
    </dgm:pt>
    <dgm:pt modelId="{A374B781-469C-45AA-84DD-4AA348129A5E}" type="sibTrans" cxnId="{2ED8B99C-459D-497C-8C2A-4C0D62A195C0}">
      <dgm:prSet/>
      <dgm:spPr/>
      <dgm:t>
        <a:bodyPr/>
        <a:lstStyle/>
        <a:p>
          <a:endParaRPr lang="en-US"/>
        </a:p>
      </dgm:t>
    </dgm:pt>
    <dgm:pt modelId="{A4645AC6-C082-4158-B173-3A27243C9119}">
      <dgm:prSet phldrT="[Text]" custT="1"/>
      <dgm:spPr>
        <a:solidFill>
          <a:srgbClr val="FFC000"/>
        </a:solidFill>
        <a:ln>
          <a:solidFill>
            <a:srgbClr val="FFFF99"/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tx2"/>
              </a:solidFill>
            </a:rPr>
            <a:t>Reinsurance</a:t>
          </a:r>
          <a:r>
            <a:rPr lang="en-US" sz="2000" cap="all" baseline="0" dirty="0" smtClean="0">
              <a:solidFill>
                <a:schemeClr val="tx2"/>
              </a:solidFill>
            </a:rPr>
            <a:t> </a:t>
          </a:r>
          <a:r>
            <a:rPr lang="en-US" sz="2000" i="1" cap="none" baseline="0" dirty="0" smtClean="0">
              <a:solidFill>
                <a:schemeClr val="tx2"/>
              </a:solidFill>
            </a:rPr>
            <a:t>and </a:t>
          </a:r>
          <a:r>
            <a:rPr lang="en-US" sz="2000" b="1" cap="all" baseline="0" dirty="0" smtClean="0">
              <a:solidFill>
                <a:schemeClr val="tx2"/>
              </a:solidFill>
            </a:rPr>
            <a:t>Statistics </a:t>
          </a:r>
          <a:endParaRPr lang="en-US" sz="2000" b="1" cap="all" baseline="0" dirty="0">
            <a:solidFill>
              <a:schemeClr val="tx2"/>
            </a:solidFill>
          </a:endParaRPr>
        </a:p>
      </dgm:t>
    </dgm:pt>
    <dgm:pt modelId="{C015E853-0104-477C-9B2E-4A833600EF47}" type="parTrans" cxnId="{A63ECF2E-47F7-4781-90F7-740DCD9E76C4}">
      <dgm:prSet/>
      <dgm:spPr/>
      <dgm:t>
        <a:bodyPr/>
        <a:lstStyle/>
        <a:p>
          <a:endParaRPr lang="en-US"/>
        </a:p>
      </dgm:t>
    </dgm:pt>
    <dgm:pt modelId="{3ABF7947-4FBA-4C88-A3A4-E0F6577E636C}" type="sibTrans" cxnId="{A63ECF2E-47F7-4781-90F7-740DCD9E76C4}">
      <dgm:prSet/>
      <dgm:spPr/>
      <dgm:t>
        <a:bodyPr/>
        <a:lstStyle/>
        <a:p>
          <a:endParaRPr lang="en-US"/>
        </a:p>
      </dgm:t>
    </dgm:pt>
    <dgm:pt modelId="{0A93D017-3DAA-4F96-9981-12E1241AD918}">
      <dgm:prSet phldrT="[Text]" custT="1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cap="all" baseline="0" dirty="0" smtClean="0"/>
            <a:t>IT</a:t>
          </a:r>
          <a:endParaRPr lang="en-US" sz="2000" b="1" cap="all" baseline="0" dirty="0"/>
        </a:p>
      </dgm:t>
    </dgm:pt>
    <dgm:pt modelId="{E2B49861-1D25-4B3E-B3E7-FF867A08B248}" type="parTrans" cxnId="{ECEA5C68-BB0F-4678-BC64-150A0F7973B9}">
      <dgm:prSet/>
      <dgm:spPr/>
      <dgm:t>
        <a:bodyPr/>
        <a:lstStyle/>
        <a:p>
          <a:endParaRPr lang="en-US"/>
        </a:p>
      </dgm:t>
    </dgm:pt>
    <dgm:pt modelId="{E871179A-4F7D-4546-A05E-CC13AE58A47C}" type="sibTrans" cxnId="{ECEA5C68-BB0F-4678-BC64-150A0F7973B9}">
      <dgm:prSet/>
      <dgm:spPr/>
      <dgm:t>
        <a:bodyPr/>
        <a:lstStyle/>
        <a:p>
          <a:endParaRPr lang="en-US"/>
        </a:p>
      </dgm:t>
    </dgm:pt>
    <dgm:pt modelId="{8421FC7A-8E79-42EC-B09A-B0BCB43C5890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cap="all" baseline="0" dirty="0" smtClean="0"/>
            <a:t>Accounting </a:t>
          </a:r>
          <a:endParaRPr lang="en-US" sz="2000" b="1" cap="all" baseline="0" dirty="0"/>
        </a:p>
      </dgm:t>
    </dgm:pt>
    <dgm:pt modelId="{1E33CF34-BD48-4A99-967C-F0875A5B4FDD}" type="parTrans" cxnId="{BAAED986-CE39-47FC-BC49-2A9C5F2E096A}">
      <dgm:prSet/>
      <dgm:spPr/>
      <dgm:t>
        <a:bodyPr/>
        <a:lstStyle/>
        <a:p>
          <a:endParaRPr lang="en-US"/>
        </a:p>
      </dgm:t>
    </dgm:pt>
    <dgm:pt modelId="{295F6503-814B-48EF-93BD-F31B84C495FD}" type="sibTrans" cxnId="{BAAED986-CE39-47FC-BC49-2A9C5F2E096A}">
      <dgm:prSet/>
      <dgm:spPr/>
      <dgm:t>
        <a:bodyPr/>
        <a:lstStyle/>
        <a:p>
          <a:endParaRPr lang="en-US"/>
        </a:p>
      </dgm:t>
    </dgm:pt>
    <dgm:pt modelId="{109BC85D-D7A4-4CA3-BDDE-F0BE0CA53F31}">
      <dgm:prSet phldrT="[Text]" custT="1"/>
      <dgm:spPr>
        <a:solidFill>
          <a:schemeClr val="bg2">
            <a:lumMod val="5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b="1" cap="all" baseline="0" dirty="0" smtClean="0"/>
            <a:t>Quality</a:t>
          </a:r>
          <a:r>
            <a:rPr lang="en-US" sz="2000" cap="all" baseline="0" dirty="0" smtClean="0"/>
            <a:t> </a:t>
          </a:r>
          <a:r>
            <a:rPr lang="en-US" sz="2000" b="1" cap="all" baseline="0" dirty="0" smtClean="0"/>
            <a:t>Control</a:t>
          </a:r>
          <a:endParaRPr lang="en-US" sz="2000" b="1" cap="all" baseline="0" dirty="0"/>
        </a:p>
      </dgm:t>
    </dgm:pt>
    <dgm:pt modelId="{A2710BE5-E74A-4332-BEF7-19B111FCB866}" type="parTrans" cxnId="{D17EC4C3-A98C-4A33-A12F-C67D505F4271}">
      <dgm:prSet/>
      <dgm:spPr/>
      <dgm:t>
        <a:bodyPr/>
        <a:lstStyle/>
        <a:p>
          <a:endParaRPr lang="en-US"/>
        </a:p>
      </dgm:t>
    </dgm:pt>
    <dgm:pt modelId="{CE605634-8AE1-4D5B-9B5A-8D8E5C629C7F}" type="sibTrans" cxnId="{D17EC4C3-A98C-4A33-A12F-C67D505F4271}">
      <dgm:prSet/>
      <dgm:spPr/>
      <dgm:t>
        <a:bodyPr/>
        <a:lstStyle/>
        <a:p>
          <a:endParaRPr lang="en-US"/>
        </a:p>
      </dgm:t>
    </dgm:pt>
    <dgm:pt modelId="{B5754C2A-FEE4-4A35-B596-1F85AFC66D9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tx2"/>
              </a:solidFill>
            </a:rPr>
            <a:t>Monitoring, Follow-Up </a:t>
          </a:r>
          <a:r>
            <a:rPr lang="en-US" sz="2000" i="1" cap="none" baseline="0" dirty="0" smtClean="0">
              <a:solidFill>
                <a:schemeClr val="tx2"/>
              </a:solidFill>
            </a:rPr>
            <a:t>and </a:t>
          </a:r>
          <a:r>
            <a:rPr lang="en-US" sz="2000" b="1" cap="all" baseline="0" dirty="0" smtClean="0">
              <a:solidFill>
                <a:schemeClr val="tx2"/>
              </a:solidFill>
            </a:rPr>
            <a:t>Claims Recovery </a:t>
          </a:r>
          <a:endParaRPr lang="en-US" sz="2000" b="1" cap="all" baseline="0" dirty="0">
            <a:solidFill>
              <a:schemeClr val="tx2"/>
            </a:solidFill>
          </a:endParaRPr>
        </a:p>
      </dgm:t>
    </dgm:pt>
    <dgm:pt modelId="{B1D5B0BB-1B7E-4CBD-BF32-24EC920D7C36}" type="parTrans" cxnId="{8BB49807-5CEC-4237-A671-922E9D218C4C}">
      <dgm:prSet/>
      <dgm:spPr/>
      <dgm:t>
        <a:bodyPr/>
        <a:lstStyle/>
        <a:p>
          <a:endParaRPr lang="en-US"/>
        </a:p>
      </dgm:t>
    </dgm:pt>
    <dgm:pt modelId="{E6104FC7-A937-4CE6-8F79-81967B36AFC9}" type="sibTrans" cxnId="{8BB49807-5CEC-4237-A671-922E9D218C4C}">
      <dgm:prSet/>
      <dgm:spPr/>
      <dgm:t>
        <a:bodyPr/>
        <a:lstStyle/>
        <a:p>
          <a:endParaRPr lang="en-US"/>
        </a:p>
      </dgm:t>
    </dgm:pt>
    <dgm:pt modelId="{DB34D239-CD8A-4831-AC9B-CA8479970C59}">
      <dgm:prSet phldrT="[Text]" custT="1"/>
      <dgm:spPr>
        <a:solidFill>
          <a:schemeClr val="accent3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tx2"/>
              </a:solidFill>
            </a:rPr>
            <a:t>Production</a:t>
          </a:r>
          <a:r>
            <a:rPr lang="en-US" sz="2000" cap="all" baseline="0" dirty="0" smtClean="0">
              <a:solidFill>
                <a:schemeClr val="tx2"/>
              </a:solidFill>
            </a:rPr>
            <a:t> </a:t>
          </a:r>
          <a:r>
            <a:rPr lang="en-US" sz="2000" i="1" cap="none" baseline="0" dirty="0" smtClean="0">
              <a:solidFill>
                <a:schemeClr val="tx2"/>
              </a:solidFill>
            </a:rPr>
            <a:t>and</a:t>
          </a:r>
          <a:r>
            <a:rPr lang="en-US" sz="2000" cap="all" baseline="0" dirty="0" smtClean="0">
              <a:solidFill>
                <a:schemeClr val="tx2"/>
              </a:solidFill>
            </a:rPr>
            <a:t> </a:t>
          </a:r>
          <a:r>
            <a:rPr lang="en-US" sz="2000" b="1" cap="all" baseline="0" dirty="0" smtClean="0">
              <a:solidFill>
                <a:schemeClr val="tx2"/>
              </a:solidFill>
            </a:rPr>
            <a:t>selection</a:t>
          </a:r>
          <a:endParaRPr lang="en-US" sz="2000" b="1" cap="all" baseline="0" dirty="0">
            <a:solidFill>
              <a:schemeClr val="tx2"/>
            </a:solidFill>
          </a:endParaRPr>
        </a:p>
      </dgm:t>
    </dgm:pt>
    <dgm:pt modelId="{0A42C1E2-A510-40ED-B617-78A8FCEF0C99}" type="parTrans" cxnId="{D2BDA8D1-FA8F-4ED4-AD3F-868F51B67786}">
      <dgm:prSet/>
      <dgm:spPr/>
      <dgm:t>
        <a:bodyPr/>
        <a:lstStyle/>
        <a:p>
          <a:endParaRPr lang="en-US"/>
        </a:p>
      </dgm:t>
    </dgm:pt>
    <dgm:pt modelId="{2FCC0D30-7E46-464B-A2F4-3A9B20327D33}" type="sibTrans" cxnId="{D2BDA8D1-FA8F-4ED4-AD3F-868F51B67786}">
      <dgm:prSet/>
      <dgm:spPr/>
      <dgm:t>
        <a:bodyPr/>
        <a:lstStyle/>
        <a:p>
          <a:endParaRPr lang="en-US"/>
        </a:p>
      </dgm:t>
    </dgm:pt>
    <dgm:pt modelId="{54C27096-4273-408F-97F6-FAD707197137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b="1" cap="all" baseline="0" dirty="0" smtClean="0"/>
            <a:t>Regional Division</a:t>
          </a:r>
          <a:endParaRPr lang="en-US" sz="2000" b="1" cap="all" baseline="0" dirty="0"/>
        </a:p>
      </dgm:t>
    </dgm:pt>
    <dgm:pt modelId="{72B0C720-3B1B-4EA2-A94E-3B225B894A17}" type="parTrans" cxnId="{6E3879EA-073D-4144-919F-145B4F9941FF}">
      <dgm:prSet/>
      <dgm:spPr/>
      <dgm:t>
        <a:bodyPr/>
        <a:lstStyle/>
        <a:p>
          <a:endParaRPr lang="en-US"/>
        </a:p>
      </dgm:t>
    </dgm:pt>
    <dgm:pt modelId="{18507DC2-90BA-491F-8F49-D34898ED1C28}" type="sibTrans" cxnId="{6E3879EA-073D-4144-919F-145B4F9941FF}">
      <dgm:prSet/>
      <dgm:spPr/>
      <dgm:t>
        <a:bodyPr/>
        <a:lstStyle/>
        <a:p>
          <a:endParaRPr lang="en-US"/>
        </a:p>
      </dgm:t>
    </dgm:pt>
    <dgm:pt modelId="{AAE2804C-A090-4EEA-AE72-1A0151DB09BB}">
      <dgm:prSet phldrT="[Text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tx2"/>
              </a:solidFill>
            </a:rPr>
            <a:t>Public Relations</a:t>
          </a:r>
          <a:endParaRPr lang="en-US" sz="2000" b="1" cap="all" baseline="0" dirty="0">
            <a:solidFill>
              <a:schemeClr val="tx2"/>
            </a:solidFill>
          </a:endParaRPr>
        </a:p>
      </dgm:t>
    </dgm:pt>
    <dgm:pt modelId="{9D83DD51-FFD5-465F-B393-17CD2D39D0CE}" type="parTrans" cxnId="{444A88FA-6D32-438C-B950-1578223053EC}">
      <dgm:prSet/>
      <dgm:spPr/>
      <dgm:t>
        <a:bodyPr/>
        <a:lstStyle/>
        <a:p>
          <a:endParaRPr lang="en-US"/>
        </a:p>
      </dgm:t>
    </dgm:pt>
    <dgm:pt modelId="{CD232CAC-20FF-4E3D-A9E8-5666753AE27E}" type="sibTrans" cxnId="{444A88FA-6D32-438C-B950-1578223053EC}">
      <dgm:prSet/>
      <dgm:spPr/>
      <dgm:t>
        <a:bodyPr/>
        <a:lstStyle/>
        <a:p>
          <a:endParaRPr lang="en-US"/>
        </a:p>
      </dgm:t>
    </dgm:pt>
    <dgm:pt modelId="{C9C29C53-A019-408D-92A8-E3082A22B98A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cap="all" baseline="0" dirty="0" smtClean="0">
              <a:solidFill>
                <a:schemeClr val="bg1"/>
              </a:solidFill>
            </a:rPr>
            <a:t>Claims Processing </a:t>
          </a:r>
          <a:endParaRPr lang="en-US" sz="2000" b="1" cap="all" baseline="0" dirty="0">
            <a:solidFill>
              <a:schemeClr val="bg1"/>
            </a:solidFill>
          </a:endParaRPr>
        </a:p>
      </dgm:t>
    </dgm:pt>
    <dgm:pt modelId="{D531FF17-0A66-4447-8194-5EB0A5019FEF}" type="parTrans" cxnId="{4B3BDF51-A585-4122-B0EE-3156DCF3956D}">
      <dgm:prSet/>
      <dgm:spPr/>
      <dgm:t>
        <a:bodyPr/>
        <a:lstStyle/>
        <a:p>
          <a:endParaRPr lang="en-US"/>
        </a:p>
      </dgm:t>
    </dgm:pt>
    <dgm:pt modelId="{3A053944-650E-42E7-842E-3B1EA82A1A21}" type="sibTrans" cxnId="{4B3BDF51-A585-4122-B0EE-3156DCF3956D}">
      <dgm:prSet/>
      <dgm:spPr/>
      <dgm:t>
        <a:bodyPr/>
        <a:lstStyle/>
        <a:p>
          <a:endParaRPr lang="en-US"/>
        </a:p>
      </dgm:t>
    </dgm:pt>
    <dgm:pt modelId="{4C3ED163-A6A1-4176-B0B2-704619F72438}" type="pres">
      <dgm:prSet presAssocID="{3F40DC76-2757-4D08-9745-3DCBC2EF36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B9FE2-7BC5-42C7-BC60-8CBA8F0259F9}" type="pres">
      <dgm:prSet presAssocID="{BB1338C0-7CB0-4D44-9E6C-D9D4898CAF9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E13C8-0D4D-470C-90F7-E9E0EA1D908E}" type="pres">
      <dgm:prSet presAssocID="{AB3F551A-2081-499F-B4BD-6DEC2642C577}" presName="sibTrans" presStyleCnt="0"/>
      <dgm:spPr/>
    </dgm:pt>
    <dgm:pt modelId="{BD0710CA-DA8A-491C-B522-2974DB65F789}" type="pres">
      <dgm:prSet presAssocID="{DB34D239-CD8A-4831-AC9B-CA8479970C5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5A334-C882-4AC1-BC10-30BEFF27C22A}" type="pres">
      <dgm:prSet presAssocID="{2FCC0D30-7E46-464B-A2F4-3A9B20327D33}" presName="sibTrans" presStyleCnt="0"/>
      <dgm:spPr/>
    </dgm:pt>
    <dgm:pt modelId="{0561EEFC-294B-49E5-81F8-20DB16781E69}" type="pres">
      <dgm:prSet presAssocID="{B5754C2A-FEE4-4A35-B596-1F85AFC66D9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97EB-C95B-429C-A6A7-F2FB368B2A97}" type="pres">
      <dgm:prSet presAssocID="{E6104FC7-A937-4CE6-8F79-81967B36AFC9}" presName="sibTrans" presStyleCnt="0"/>
      <dgm:spPr/>
    </dgm:pt>
    <dgm:pt modelId="{5A2FE1C3-24AC-42B8-B781-409BD719656E}" type="pres">
      <dgm:prSet presAssocID="{C9C29C53-A019-408D-92A8-E3082A22B98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A202-7660-47B9-9080-4A288152B247}" type="pres">
      <dgm:prSet presAssocID="{3A053944-650E-42E7-842E-3B1EA82A1A21}" presName="sibTrans" presStyleCnt="0"/>
      <dgm:spPr/>
    </dgm:pt>
    <dgm:pt modelId="{0EE470E9-C685-4664-ACA9-CF2B82EF9049}" type="pres">
      <dgm:prSet presAssocID="{4046C097-B055-4C9D-85A7-EA7E3D46F4B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5C81-CC67-49C8-8A0F-1B8DDDCCB76A}" type="pres">
      <dgm:prSet presAssocID="{A374B781-469C-45AA-84DD-4AA348129A5E}" presName="sibTrans" presStyleCnt="0"/>
      <dgm:spPr/>
    </dgm:pt>
    <dgm:pt modelId="{2C2C2B03-D3BD-424F-9195-7A0BD6FC6E2B}" type="pres">
      <dgm:prSet presAssocID="{A4645AC6-C082-4158-B173-3A27243C911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BCFC6-3053-47A5-8CF4-B10FBA9FE072}" type="pres">
      <dgm:prSet presAssocID="{3ABF7947-4FBA-4C88-A3A4-E0F6577E636C}" presName="sibTrans" presStyleCnt="0"/>
      <dgm:spPr/>
    </dgm:pt>
    <dgm:pt modelId="{0BF76EDA-A109-4F8C-9E12-1FB4F48CF262}" type="pres">
      <dgm:prSet presAssocID="{0A93D017-3DAA-4F96-9981-12E1241AD91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02AEC-0427-4936-AA57-54CCF30115F2}" type="pres">
      <dgm:prSet presAssocID="{E871179A-4F7D-4546-A05E-CC13AE58A47C}" presName="sibTrans" presStyleCnt="0"/>
      <dgm:spPr/>
    </dgm:pt>
    <dgm:pt modelId="{E7931330-5CF8-44A8-AE8D-23DAB69284B7}" type="pres">
      <dgm:prSet presAssocID="{8421FC7A-8E79-42EC-B09A-B0BCB43C589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22458-AA18-4B17-A4F6-0169AC048595}" type="pres">
      <dgm:prSet presAssocID="{295F6503-814B-48EF-93BD-F31B84C495FD}" presName="sibTrans" presStyleCnt="0"/>
      <dgm:spPr/>
    </dgm:pt>
    <dgm:pt modelId="{80F07F8D-7A92-40AF-9A97-5AD007AB71C6}" type="pres">
      <dgm:prSet presAssocID="{109BC85D-D7A4-4CA3-BDDE-F0BE0CA53F3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6404D-5E62-4540-B263-3FFDEEB6B630}" type="pres">
      <dgm:prSet presAssocID="{CE605634-8AE1-4D5B-9B5A-8D8E5C629C7F}" presName="sibTrans" presStyleCnt="0"/>
      <dgm:spPr/>
    </dgm:pt>
    <dgm:pt modelId="{0FA3610B-0843-45AD-B7A9-5E2D1AFD6D0D}" type="pres">
      <dgm:prSet presAssocID="{54C27096-4273-408F-97F6-FAD707197137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C854C-27E4-45C6-81A8-FAE92F563E1C}" type="pres">
      <dgm:prSet presAssocID="{18507DC2-90BA-491F-8F49-D34898ED1C28}" presName="sibTrans" presStyleCnt="0"/>
      <dgm:spPr/>
    </dgm:pt>
    <dgm:pt modelId="{4C43DF10-CCA2-4286-9DD9-C2EA6EBCFBA1}" type="pres">
      <dgm:prSet presAssocID="{AAE2804C-A090-4EEA-AE72-1A0151DB09B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DA8D1-FA8F-4ED4-AD3F-868F51B67786}" srcId="{3F40DC76-2757-4D08-9745-3DCBC2EF36A6}" destId="{DB34D239-CD8A-4831-AC9B-CA8479970C59}" srcOrd="1" destOrd="0" parTransId="{0A42C1E2-A510-40ED-B617-78A8FCEF0C99}" sibTransId="{2FCC0D30-7E46-464B-A2F4-3A9B20327D33}"/>
    <dgm:cxn modelId="{A59AE399-D83D-4C18-950B-6B6550E9CC7C}" type="presOf" srcId="{BB1338C0-7CB0-4D44-9E6C-D9D4898CAF99}" destId="{C52B9FE2-7BC5-42C7-BC60-8CBA8F0259F9}" srcOrd="0" destOrd="0" presId="urn:microsoft.com/office/officeart/2005/8/layout/default"/>
    <dgm:cxn modelId="{7B2E19C6-8564-474B-986D-6F1673193679}" type="presOf" srcId="{A4645AC6-C082-4158-B173-3A27243C9119}" destId="{2C2C2B03-D3BD-424F-9195-7A0BD6FC6E2B}" srcOrd="0" destOrd="0" presId="urn:microsoft.com/office/officeart/2005/8/layout/default"/>
    <dgm:cxn modelId="{BAAED986-CE39-47FC-BC49-2A9C5F2E096A}" srcId="{3F40DC76-2757-4D08-9745-3DCBC2EF36A6}" destId="{8421FC7A-8E79-42EC-B09A-B0BCB43C5890}" srcOrd="7" destOrd="0" parTransId="{1E33CF34-BD48-4A99-967C-F0875A5B4FDD}" sibTransId="{295F6503-814B-48EF-93BD-F31B84C495FD}"/>
    <dgm:cxn modelId="{EE2F9042-C589-4E97-BF07-B826EFF74106}" type="presOf" srcId="{C9C29C53-A019-408D-92A8-E3082A22B98A}" destId="{5A2FE1C3-24AC-42B8-B781-409BD719656E}" srcOrd="0" destOrd="0" presId="urn:microsoft.com/office/officeart/2005/8/layout/default"/>
    <dgm:cxn modelId="{A9E6F475-FDF6-4C00-8C79-ECEB4B8E0105}" type="presOf" srcId="{0A93D017-3DAA-4F96-9981-12E1241AD918}" destId="{0BF76EDA-A109-4F8C-9E12-1FB4F48CF262}" srcOrd="0" destOrd="0" presId="urn:microsoft.com/office/officeart/2005/8/layout/default"/>
    <dgm:cxn modelId="{444A88FA-6D32-438C-B950-1578223053EC}" srcId="{3F40DC76-2757-4D08-9745-3DCBC2EF36A6}" destId="{AAE2804C-A090-4EEA-AE72-1A0151DB09BB}" srcOrd="10" destOrd="0" parTransId="{9D83DD51-FFD5-465F-B393-17CD2D39D0CE}" sibTransId="{CD232CAC-20FF-4E3D-A9E8-5666753AE27E}"/>
    <dgm:cxn modelId="{5089C339-F151-4F74-84DF-08B2F68A260A}" type="presOf" srcId="{54C27096-4273-408F-97F6-FAD707197137}" destId="{0FA3610B-0843-45AD-B7A9-5E2D1AFD6D0D}" srcOrd="0" destOrd="0" presId="urn:microsoft.com/office/officeart/2005/8/layout/default"/>
    <dgm:cxn modelId="{CE666569-9B1F-421C-9E4C-CC25CDA3BB52}" type="presOf" srcId="{109BC85D-D7A4-4CA3-BDDE-F0BE0CA53F31}" destId="{80F07F8D-7A92-40AF-9A97-5AD007AB71C6}" srcOrd="0" destOrd="0" presId="urn:microsoft.com/office/officeart/2005/8/layout/default"/>
    <dgm:cxn modelId="{D17EC4C3-A98C-4A33-A12F-C67D505F4271}" srcId="{3F40DC76-2757-4D08-9745-3DCBC2EF36A6}" destId="{109BC85D-D7A4-4CA3-BDDE-F0BE0CA53F31}" srcOrd="8" destOrd="0" parTransId="{A2710BE5-E74A-4332-BEF7-19B111FCB866}" sibTransId="{CE605634-8AE1-4D5B-9B5A-8D8E5C629C7F}"/>
    <dgm:cxn modelId="{39A6ADAB-CE08-41B7-A16D-D9457E3D442B}" type="presOf" srcId="{8421FC7A-8E79-42EC-B09A-B0BCB43C5890}" destId="{E7931330-5CF8-44A8-AE8D-23DAB69284B7}" srcOrd="0" destOrd="0" presId="urn:microsoft.com/office/officeart/2005/8/layout/default"/>
    <dgm:cxn modelId="{8BB49807-5CEC-4237-A671-922E9D218C4C}" srcId="{3F40DC76-2757-4D08-9745-3DCBC2EF36A6}" destId="{B5754C2A-FEE4-4A35-B596-1F85AFC66D97}" srcOrd="2" destOrd="0" parTransId="{B1D5B0BB-1B7E-4CBD-BF32-24EC920D7C36}" sibTransId="{E6104FC7-A937-4CE6-8F79-81967B36AFC9}"/>
    <dgm:cxn modelId="{4B3BDF51-A585-4122-B0EE-3156DCF3956D}" srcId="{3F40DC76-2757-4D08-9745-3DCBC2EF36A6}" destId="{C9C29C53-A019-408D-92A8-E3082A22B98A}" srcOrd="3" destOrd="0" parTransId="{D531FF17-0A66-4447-8194-5EB0A5019FEF}" sibTransId="{3A053944-650E-42E7-842E-3B1EA82A1A21}"/>
    <dgm:cxn modelId="{82E51AA2-7E4B-4353-BE39-142FFF31C473}" type="presOf" srcId="{4046C097-B055-4C9D-85A7-EA7E3D46F4BB}" destId="{0EE470E9-C685-4664-ACA9-CF2B82EF9049}" srcOrd="0" destOrd="0" presId="urn:microsoft.com/office/officeart/2005/8/layout/default"/>
    <dgm:cxn modelId="{8739E45D-5DD9-4A4E-A106-25A077EE9410}" srcId="{3F40DC76-2757-4D08-9745-3DCBC2EF36A6}" destId="{BB1338C0-7CB0-4D44-9E6C-D9D4898CAF99}" srcOrd="0" destOrd="0" parTransId="{7B960517-8AB7-4F00-A917-73CAAFA733C6}" sibTransId="{AB3F551A-2081-499F-B4BD-6DEC2642C577}"/>
    <dgm:cxn modelId="{A63ECF2E-47F7-4781-90F7-740DCD9E76C4}" srcId="{3F40DC76-2757-4D08-9745-3DCBC2EF36A6}" destId="{A4645AC6-C082-4158-B173-3A27243C9119}" srcOrd="5" destOrd="0" parTransId="{C015E853-0104-477C-9B2E-4A833600EF47}" sibTransId="{3ABF7947-4FBA-4C88-A3A4-E0F6577E636C}"/>
    <dgm:cxn modelId="{2ED8B99C-459D-497C-8C2A-4C0D62A195C0}" srcId="{3F40DC76-2757-4D08-9745-3DCBC2EF36A6}" destId="{4046C097-B055-4C9D-85A7-EA7E3D46F4BB}" srcOrd="4" destOrd="0" parTransId="{35635D79-32C9-454E-9C75-A83DAB236102}" sibTransId="{A374B781-469C-45AA-84DD-4AA348129A5E}"/>
    <dgm:cxn modelId="{6E3879EA-073D-4144-919F-145B4F9941FF}" srcId="{3F40DC76-2757-4D08-9745-3DCBC2EF36A6}" destId="{54C27096-4273-408F-97F6-FAD707197137}" srcOrd="9" destOrd="0" parTransId="{72B0C720-3B1B-4EA2-A94E-3B225B894A17}" sibTransId="{18507DC2-90BA-491F-8F49-D34898ED1C28}"/>
    <dgm:cxn modelId="{C139A508-1512-4B68-BCCA-FE76503D6984}" type="presOf" srcId="{3F40DC76-2757-4D08-9745-3DCBC2EF36A6}" destId="{4C3ED163-A6A1-4176-B0B2-704619F72438}" srcOrd="0" destOrd="0" presId="urn:microsoft.com/office/officeart/2005/8/layout/default"/>
    <dgm:cxn modelId="{ECEA5C68-BB0F-4678-BC64-150A0F7973B9}" srcId="{3F40DC76-2757-4D08-9745-3DCBC2EF36A6}" destId="{0A93D017-3DAA-4F96-9981-12E1241AD918}" srcOrd="6" destOrd="0" parTransId="{E2B49861-1D25-4B3E-B3E7-FF867A08B248}" sibTransId="{E871179A-4F7D-4546-A05E-CC13AE58A47C}"/>
    <dgm:cxn modelId="{9CFCB396-731E-4C28-812C-81F7C42AB73D}" type="presOf" srcId="{DB34D239-CD8A-4831-AC9B-CA8479970C59}" destId="{BD0710CA-DA8A-491C-B522-2974DB65F789}" srcOrd="0" destOrd="0" presId="urn:microsoft.com/office/officeart/2005/8/layout/default"/>
    <dgm:cxn modelId="{06DA6A79-764E-44A9-AE00-1221F14A5177}" type="presOf" srcId="{AAE2804C-A090-4EEA-AE72-1A0151DB09BB}" destId="{4C43DF10-CCA2-4286-9DD9-C2EA6EBCFBA1}" srcOrd="0" destOrd="0" presId="urn:microsoft.com/office/officeart/2005/8/layout/default"/>
    <dgm:cxn modelId="{496CA0F6-41DB-4E3C-891C-67642A43167A}" type="presOf" srcId="{B5754C2A-FEE4-4A35-B596-1F85AFC66D97}" destId="{0561EEFC-294B-49E5-81F8-20DB16781E69}" srcOrd="0" destOrd="0" presId="urn:microsoft.com/office/officeart/2005/8/layout/default"/>
    <dgm:cxn modelId="{1F9B6CA0-13E7-4FC2-B06D-874F0E645546}" type="presParOf" srcId="{4C3ED163-A6A1-4176-B0B2-704619F72438}" destId="{C52B9FE2-7BC5-42C7-BC60-8CBA8F0259F9}" srcOrd="0" destOrd="0" presId="urn:microsoft.com/office/officeart/2005/8/layout/default"/>
    <dgm:cxn modelId="{3B60E573-6FC0-48E2-B0B3-109B7F20FA5A}" type="presParOf" srcId="{4C3ED163-A6A1-4176-B0B2-704619F72438}" destId="{E0EE13C8-0D4D-470C-90F7-E9E0EA1D908E}" srcOrd="1" destOrd="0" presId="urn:microsoft.com/office/officeart/2005/8/layout/default"/>
    <dgm:cxn modelId="{E7891105-2D01-4D62-A457-B2644D9A8ED1}" type="presParOf" srcId="{4C3ED163-A6A1-4176-B0B2-704619F72438}" destId="{BD0710CA-DA8A-491C-B522-2974DB65F789}" srcOrd="2" destOrd="0" presId="urn:microsoft.com/office/officeart/2005/8/layout/default"/>
    <dgm:cxn modelId="{997F3896-5849-48AF-A5DC-E2F447042866}" type="presParOf" srcId="{4C3ED163-A6A1-4176-B0B2-704619F72438}" destId="{9305A334-C882-4AC1-BC10-30BEFF27C22A}" srcOrd="3" destOrd="0" presId="urn:microsoft.com/office/officeart/2005/8/layout/default"/>
    <dgm:cxn modelId="{ACAB9676-CCCC-437B-81D3-E64EC144B055}" type="presParOf" srcId="{4C3ED163-A6A1-4176-B0B2-704619F72438}" destId="{0561EEFC-294B-49E5-81F8-20DB16781E69}" srcOrd="4" destOrd="0" presId="urn:microsoft.com/office/officeart/2005/8/layout/default"/>
    <dgm:cxn modelId="{A2D2135D-47B2-4850-8A3E-72ACE4EC2F0E}" type="presParOf" srcId="{4C3ED163-A6A1-4176-B0B2-704619F72438}" destId="{C4EF97EB-C95B-429C-A6A7-F2FB368B2A97}" srcOrd="5" destOrd="0" presId="urn:microsoft.com/office/officeart/2005/8/layout/default"/>
    <dgm:cxn modelId="{2DC961EB-4624-4975-B3A2-0E36C6E596DF}" type="presParOf" srcId="{4C3ED163-A6A1-4176-B0B2-704619F72438}" destId="{5A2FE1C3-24AC-42B8-B781-409BD719656E}" srcOrd="6" destOrd="0" presId="urn:microsoft.com/office/officeart/2005/8/layout/default"/>
    <dgm:cxn modelId="{19ED726E-233B-4C8F-B1C5-BDA85F542DF6}" type="presParOf" srcId="{4C3ED163-A6A1-4176-B0B2-704619F72438}" destId="{4F03A202-7660-47B9-9080-4A288152B247}" srcOrd="7" destOrd="0" presId="urn:microsoft.com/office/officeart/2005/8/layout/default"/>
    <dgm:cxn modelId="{0541BC9A-BB84-40FA-BDF4-856C1EEF0B9C}" type="presParOf" srcId="{4C3ED163-A6A1-4176-B0B2-704619F72438}" destId="{0EE470E9-C685-4664-ACA9-CF2B82EF9049}" srcOrd="8" destOrd="0" presId="urn:microsoft.com/office/officeart/2005/8/layout/default"/>
    <dgm:cxn modelId="{6F864F5D-D09D-4726-8D12-D5495905A5F7}" type="presParOf" srcId="{4C3ED163-A6A1-4176-B0B2-704619F72438}" destId="{F4685C81-CC67-49C8-8A0F-1B8DDDCCB76A}" srcOrd="9" destOrd="0" presId="urn:microsoft.com/office/officeart/2005/8/layout/default"/>
    <dgm:cxn modelId="{4B2B6206-AC50-4746-8836-F279E02B45CA}" type="presParOf" srcId="{4C3ED163-A6A1-4176-B0B2-704619F72438}" destId="{2C2C2B03-D3BD-424F-9195-7A0BD6FC6E2B}" srcOrd="10" destOrd="0" presId="urn:microsoft.com/office/officeart/2005/8/layout/default"/>
    <dgm:cxn modelId="{CB7B1695-A9B2-4551-8079-1D01B185F932}" type="presParOf" srcId="{4C3ED163-A6A1-4176-B0B2-704619F72438}" destId="{1EABCFC6-3053-47A5-8CF4-B10FBA9FE072}" srcOrd="11" destOrd="0" presId="urn:microsoft.com/office/officeart/2005/8/layout/default"/>
    <dgm:cxn modelId="{FBDB1DC3-1E82-4800-8938-95EC4C86D872}" type="presParOf" srcId="{4C3ED163-A6A1-4176-B0B2-704619F72438}" destId="{0BF76EDA-A109-4F8C-9E12-1FB4F48CF262}" srcOrd="12" destOrd="0" presId="urn:microsoft.com/office/officeart/2005/8/layout/default"/>
    <dgm:cxn modelId="{D6BD7ED4-A5F7-46CD-8C34-559B03C570F6}" type="presParOf" srcId="{4C3ED163-A6A1-4176-B0B2-704619F72438}" destId="{E0D02AEC-0427-4936-AA57-54CCF30115F2}" srcOrd="13" destOrd="0" presId="urn:microsoft.com/office/officeart/2005/8/layout/default"/>
    <dgm:cxn modelId="{07AFF35D-E1E5-4078-97DA-C67CCE480E45}" type="presParOf" srcId="{4C3ED163-A6A1-4176-B0B2-704619F72438}" destId="{E7931330-5CF8-44A8-AE8D-23DAB69284B7}" srcOrd="14" destOrd="0" presId="urn:microsoft.com/office/officeart/2005/8/layout/default"/>
    <dgm:cxn modelId="{9B91C92C-5E19-40F6-B4B1-118E20FD721D}" type="presParOf" srcId="{4C3ED163-A6A1-4176-B0B2-704619F72438}" destId="{12A22458-AA18-4B17-A4F6-0169AC048595}" srcOrd="15" destOrd="0" presId="urn:microsoft.com/office/officeart/2005/8/layout/default"/>
    <dgm:cxn modelId="{6FBA7546-8A24-4FEF-949B-2C29E888EA71}" type="presParOf" srcId="{4C3ED163-A6A1-4176-B0B2-704619F72438}" destId="{80F07F8D-7A92-40AF-9A97-5AD007AB71C6}" srcOrd="16" destOrd="0" presId="urn:microsoft.com/office/officeart/2005/8/layout/default"/>
    <dgm:cxn modelId="{39DBF354-946F-479A-88AD-E65E9C5DF519}" type="presParOf" srcId="{4C3ED163-A6A1-4176-B0B2-704619F72438}" destId="{0AC6404D-5E62-4540-B263-3FFDEEB6B630}" srcOrd="17" destOrd="0" presId="urn:microsoft.com/office/officeart/2005/8/layout/default"/>
    <dgm:cxn modelId="{DAFDBD03-CA62-476C-941E-C3265854881E}" type="presParOf" srcId="{4C3ED163-A6A1-4176-B0B2-704619F72438}" destId="{0FA3610B-0843-45AD-B7A9-5E2D1AFD6D0D}" srcOrd="18" destOrd="0" presId="urn:microsoft.com/office/officeart/2005/8/layout/default"/>
    <dgm:cxn modelId="{3F1C8CFD-0E68-4C57-83FE-D06B368F3519}" type="presParOf" srcId="{4C3ED163-A6A1-4176-B0B2-704619F72438}" destId="{92AC854C-27E4-45C6-81A8-FAE92F563E1C}" srcOrd="19" destOrd="0" presId="urn:microsoft.com/office/officeart/2005/8/layout/default"/>
    <dgm:cxn modelId="{26CAD872-2A15-4439-95C7-F56971EDEC13}" type="presParOf" srcId="{4C3ED163-A6A1-4176-B0B2-704619F72438}" destId="{4C43DF10-CCA2-4286-9DD9-C2EA6EBCFBA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4ADD0-2189-453B-B2C3-AE1A7E6E15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FCAAF-C1C5-4D97-AA76-CD236566D545}">
      <dgm:prSet phldrT="[Text]" custT="1"/>
      <dgm:spPr>
        <a:solidFill>
          <a:schemeClr val="tx2"/>
        </a:solidFill>
        <a:ln w="31750">
          <a:solidFill>
            <a:schemeClr val="tx2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Installment &amp; Insurance </a:t>
          </a:r>
          <a:r>
            <a:rPr lang="en-US" sz="2000" dirty="0" smtClean="0">
              <a:solidFill>
                <a:schemeClr val="bg1"/>
              </a:solidFill>
              <a:latin typeface="+mj-lt"/>
            </a:rPr>
            <a:t>Provides professional </a:t>
          </a:r>
          <a:r>
            <a:rPr lang="en-US" sz="2000" b="1" dirty="0" smtClean="0">
              <a:solidFill>
                <a:schemeClr val="bg1"/>
              </a:solidFill>
              <a:latin typeface="+mj-lt"/>
            </a:rPr>
            <a:t>insurance </a:t>
          </a:r>
          <a:r>
            <a:rPr lang="en-US" sz="2000" b="1" cap="all" baseline="0" dirty="0" smtClean="0">
              <a:solidFill>
                <a:schemeClr val="bg1"/>
              </a:solidFill>
              <a:latin typeface="+mj-lt"/>
            </a:rPr>
            <a:t>consultancy</a:t>
          </a:r>
          <a:r>
            <a:rPr lang="en-US" sz="2000" b="1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2000" dirty="0" smtClean="0">
              <a:solidFill>
                <a:schemeClr val="bg1"/>
              </a:solidFill>
              <a:latin typeface="+mj-lt"/>
            </a:rPr>
            <a:t>and efficient </a:t>
          </a:r>
          <a:r>
            <a:rPr lang="en-US" sz="2000" b="1" cap="all" baseline="0" dirty="0" smtClean="0">
              <a:solidFill>
                <a:schemeClr val="bg1"/>
              </a:solidFill>
              <a:latin typeface="+mj-lt"/>
            </a:rPr>
            <a:t>after sales service</a:t>
          </a:r>
          <a:endParaRPr lang="en-US" sz="2000" b="1" cap="all" baseline="0" dirty="0">
            <a:solidFill>
              <a:schemeClr val="bg1"/>
            </a:solidFill>
            <a:latin typeface="+mj-lt"/>
          </a:endParaRPr>
        </a:p>
      </dgm:t>
    </dgm:pt>
    <dgm:pt modelId="{F09511FC-5A96-4358-86BF-ADEF6211BAF9}" type="parTrans" cxnId="{DF459EED-BA9F-4FAA-AB16-5E9D71D6E725}">
      <dgm:prSet/>
      <dgm:spPr/>
      <dgm:t>
        <a:bodyPr/>
        <a:lstStyle/>
        <a:p>
          <a:endParaRPr lang="en-US"/>
        </a:p>
      </dgm:t>
    </dgm:pt>
    <dgm:pt modelId="{3917E478-ECFE-406D-B669-C92C24690DE8}" type="sibTrans" cxnId="{DF459EED-BA9F-4FAA-AB16-5E9D71D6E725}">
      <dgm:prSet/>
      <dgm:spPr/>
      <dgm:t>
        <a:bodyPr/>
        <a:lstStyle/>
        <a:p>
          <a:endParaRPr lang="en-US"/>
        </a:p>
      </dgm:t>
    </dgm:pt>
    <dgm:pt modelId="{210B68C2-6E43-4FB0-87DB-E96E3B37A2B3}">
      <dgm:prSet phldrT="[Text]" custT="1"/>
      <dgm:spPr>
        <a:solidFill>
          <a:srgbClr val="C2C2C2"/>
        </a:solidFill>
        <a:ln w="31750">
          <a:solidFill>
            <a:schemeClr val="accent3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000" dirty="0" smtClean="0">
              <a:solidFill>
                <a:schemeClr val="tx2"/>
              </a:solidFill>
              <a:latin typeface="+mj-lt"/>
            </a:rPr>
            <a:t>We provide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protection 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through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first class insurance companies 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and allow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payment facilities</a:t>
          </a:r>
        </a:p>
      </dgm:t>
    </dgm:pt>
    <dgm:pt modelId="{D1BE3DB5-4160-4B55-B723-72720790C827}" type="parTrans" cxnId="{4C21C885-1E3F-4F54-A027-83681E80D638}">
      <dgm:prSet/>
      <dgm:spPr/>
      <dgm:t>
        <a:bodyPr/>
        <a:lstStyle/>
        <a:p>
          <a:endParaRPr lang="en-US"/>
        </a:p>
      </dgm:t>
    </dgm:pt>
    <dgm:pt modelId="{2309584D-BD9E-437C-B806-7140838A126B}" type="sibTrans" cxnId="{4C21C885-1E3F-4F54-A027-83681E80D638}">
      <dgm:prSet/>
      <dgm:spPr/>
      <dgm:t>
        <a:bodyPr/>
        <a:lstStyle/>
        <a:p>
          <a:endParaRPr lang="en-US"/>
        </a:p>
      </dgm:t>
    </dgm:pt>
    <dgm:pt modelId="{36A9F63F-5CEB-41F0-8310-286822E32423}">
      <dgm:prSet phldrT="[Text]" custT="1"/>
      <dgm:spPr>
        <a:solidFill>
          <a:schemeClr val="accent6">
            <a:lumMod val="60000"/>
            <a:lumOff val="40000"/>
          </a:schemeClr>
        </a:solidFill>
        <a:ln w="31750">
          <a:solidFill>
            <a:schemeClr val="tx2">
              <a:lumMod val="20000"/>
              <a:lumOff val="80000"/>
            </a:schemeClr>
          </a:solidFill>
        </a:ln>
      </dgm:spPr>
      <dgm:t>
        <a:bodyPr lIns="182880" rIns="182880"/>
        <a:lstStyle/>
        <a:p>
          <a:r>
            <a:rPr lang="en-US" sz="2000" dirty="0" smtClean="0">
              <a:solidFill>
                <a:schemeClr val="tx2"/>
              </a:solidFill>
              <a:latin typeface="+mj-lt"/>
            </a:rPr>
            <a:t>We </a:t>
          </a:r>
          <a:r>
            <a:rPr lang="en-US" sz="2000" b="1" dirty="0" smtClean="0">
              <a:solidFill>
                <a:schemeClr val="tx2"/>
              </a:solidFill>
              <a:latin typeface="+mj-lt"/>
            </a:rPr>
            <a:t>guarantee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 the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best prices 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coupled with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expertise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 and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service</a:t>
          </a:r>
          <a:endParaRPr lang="en-US" sz="2000" b="1" cap="all" baseline="0" dirty="0">
            <a:solidFill>
              <a:schemeClr val="tx2"/>
            </a:solidFill>
            <a:latin typeface="+mj-lt"/>
          </a:endParaRPr>
        </a:p>
      </dgm:t>
    </dgm:pt>
    <dgm:pt modelId="{C244B0C7-F329-4E54-8AE9-0D148192050F}" type="parTrans" cxnId="{F8D62854-31FD-46AF-AE42-F452792FB158}">
      <dgm:prSet/>
      <dgm:spPr/>
      <dgm:t>
        <a:bodyPr/>
        <a:lstStyle/>
        <a:p>
          <a:endParaRPr lang="en-US"/>
        </a:p>
      </dgm:t>
    </dgm:pt>
    <dgm:pt modelId="{10C8A285-6CA8-4AFA-88ED-0D7B7D485536}" type="sibTrans" cxnId="{F8D62854-31FD-46AF-AE42-F452792FB158}">
      <dgm:prSet/>
      <dgm:spPr/>
      <dgm:t>
        <a:bodyPr/>
        <a:lstStyle/>
        <a:p>
          <a:endParaRPr lang="en-US"/>
        </a:p>
      </dgm:t>
    </dgm:pt>
    <dgm:pt modelId="{F1F89DB4-B4DA-458F-A156-382A988653B0}">
      <dgm:prSet phldrT="[Text]" custT="1"/>
      <dgm:spPr>
        <a:solidFill>
          <a:schemeClr val="accent5">
            <a:lumMod val="20000"/>
            <a:lumOff val="80000"/>
          </a:schemeClr>
        </a:solidFill>
        <a:ln w="31750">
          <a:solidFill>
            <a:schemeClr val="tx2"/>
          </a:solidFill>
        </a:ln>
      </dgm:spPr>
      <dgm:t>
        <a:bodyPr lIns="182880" rIns="182880"/>
        <a:lstStyle/>
        <a:p>
          <a:r>
            <a:rPr lang="en-US" sz="2000" dirty="0" smtClean="0">
              <a:solidFill>
                <a:schemeClr val="tx2"/>
              </a:solidFill>
              <a:latin typeface="+mj-lt"/>
            </a:rPr>
            <a:t>Our </a:t>
          </a:r>
          <a:r>
            <a:rPr lang="en-US" sz="2000" b="1" dirty="0" smtClean="0">
              <a:solidFill>
                <a:schemeClr val="tx2"/>
              </a:solidFill>
              <a:latin typeface="+mj-lt"/>
            </a:rPr>
            <a:t>team</a:t>
          </a:r>
          <a:r>
            <a:rPr lang="en-US" sz="2000" dirty="0" smtClean="0">
              <a:solidFill>
                <a:schemeClr val="tx2"/>
              </a:solidFill>
              <a:latin typeface="+mj-lt"/>
            </a:rPr>
            <a:t> of professionals is </a:t>
          </a:r>
          <a:r>
            <a:rPr lang="en-US" sz="2000" b="1" cap="all" baseline="0" dirty="0" smtClean="0">
              <a:solidFill>
                <a:schemeClr val="tx2"/>
              </a:solidFill>
              <a:latin typeface="+mj-lt"/>
            </a:rPr>
            <a:t>totally dedicated</a:t>
          </a:r>
        </a:p>
      </dgm:t>
    </dgm:pt>
    <dgm:pt modelId="{229D07B5-B23F-4832-AD55-77FF56CAA273}" type="parTrans" cxnId="{20FEAFF7-F560-48A2-BD7E-D8C43BD0AD44}">
      <dgm:prSet/>
      <dgm:spPr/>
      <dgm:t>
        <a:bodyPr/>
        <a:lstStyle/>
        <a:p>
          <a:endParaRPr lang="en-US"/>
        </a:p>
      </dgm:t>
    </dgm:pt>
    <dgm:pt modelId="{912E2C14-3B7C-4CA0-8E93-2CA902F30719}" type="sibTrans" cxnId="{20FEAFF7-F560-48A2-BD7E-D8C43BD0AD44}">
      <dgm:prSet/>
      <dgm:spPr/>
      <dgm:t>
        <a:bodyPr/>
        <a:lstStyle/>
        <a:p>
          <a:endParaRPr lang="en-US"/>
        </a:p>
      </dgm:t>
    </dgm:pt>
    <dgm:pt modelId="{3AEC1F9B-BD45-469D-93CB-F57C9454C05C}" type="pres">
      <dgm:prSet presAssocID="{1264ADD0-2189-453B-B2C3-AE1A7E6E15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4B84D-99B7-47A0-91C2-0F749B229C9B}" type="pres">
      <dgm:prSet presAssocID="{7BCFCAAF-C1C5-4D97-AA76-CD236566D5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ACF08-B4DA-4386-A9C7-58FE5B0B6D78}" type="pres">
      <dgm:prSet presAssocID="{3917E478-ECFE-406D-B669-C92C24690DE8}" presName="sibTrans" presStyleCnt="0"/>
      <dgm:spPr/>
    </dgm:pt>
    <dgm:pt modelId="{EB6D1FC1-3974-4B70-B470-2CB875FC9062}" type="pres">
      <dgm:prSet presAssocID="{210B68C2-6E43-4FB0-87DB-E96E3B37A2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2F2C3-6F1D-4D75-B690-5D1D72E53DE2}" type="pres">
      <dgm:prSet presAssocID="{2309584D-BD9E-437C-B806-7140838A126B}" presName="sibTrans" presStyleCnt="0"/>
      <dgm:spPr/>
    </dgm:pt>
    <dgm:pt modelId="{3B969963-83CE-4227-A943-3DAF9AAAB939}" type="pres">
      <dgm:prSet presAssocID="{36A9F63F-5CEB-41F0-8310-286822E324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C9EBF-BFA9-4B43-B2DE-5C5E324B517E}" type="pres">
      <dgm:prSet presAssocID="{10C8A285-6CA8-4AFA-88ED-0D7B7D485536}" presName="sibTrans" presStyleCnt="0"/>
      <dgm:spPr/>
    </dgm:pt>
    <dgm:pt modelId="{CCCCD180-46DB-421D-A523-AAC8EF0D0403}" type="pres">
      <dgm:prSet presAssocID="{F1F89DB4-B4DA-458F-A156-382A988653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1C885-1E3F-4F54-A027-83681E80D638}" srcId="{1264ADD0-2189-453B-B2C3-AE1A7E6E157D}" destId="{210B68C2-6E43-4FB0-87DB-E96E3B37A2B3}" srcOrd="1" destOrd="0" parTransId="{D1BE3DB5-4160-4B55-B723-72720790C827}" sibTransId="{2309584D-BD9E-437C-B806-7140838A126B}"/>
    <dgm:cxn modelId="{7851EEC2-9911-4C13-BF42-8E748D2AA2CE}" type="presOf" srcId="{210B68C2-6E43-4FB0-87DB-E96E3B37A2B3}" destId="{EB6D1FC1-3974-4B70-B470-2CB875FC9062}" srcOrd="0" destOrd="0" presId="urn:microsoft.com/office/officeart/2005/8/layout/default"/>
    <dgm:cxn modelId="{20FEAFF7-F560-48A2-BD7E-D8C43BD0AD44}" srcId="{1264ADD0-2189-453B-B2C3-AE1A7E6E157D}" destId="{F1F89DB4-B4DA-458F-A156-382A988653B0}" srcOrd="3" destOrd="0" parTransId="{229D07B5-B23F-4832-AD55-77FF56CAA273}" sibTransId="{912E2C14-3B7C-4CA0-8E93-2CA902F30719}"/>
    <dgm:cxn modelId="{FFD06A8A-AE9A-4B24-94A4-20D208CEBD83}" type="presOf" srcId="{7BCFCAAF-C1C5-4D97-AA76-CD236566D545}" destId="{28F4B84D-99B7-47A0-91C2-0F749B229C9B}" srcOrd="0" destOrd="0" presId="urn:microsoft.com/office/officeart/2005/8/layout/default"/>
    <dgm:cxn modelId="{CEBC1288-BEF6-484C-A014-2B34F2EE7C03}" type="presOf" srcId="{1264ADD0-2189-453B-B2C3-AE1A7E6E157D}" destId="{3AEC1F9B-BD45-469D-93CB-F57C9454C05C}" srcOrd="0" destOrd="0" presId="urn:microsoft.com/office/officeart/2005/8/layout/default"/>
    <dgm:cxn modelId="{DF459EED-BA9F-4FAA-AB16-5E9D71D6E725}" srcId="{1264ADD0-2189-453B-B2C3-AE1A7E6E157D}" destId="{7BCFCAAF-C1C5-4D97-AA76-CD236566D545}" srcOrd="0" destOrd="0" parTransId="{F09511FC-5A96-4358-86BF-ADEF6211BAF9}" sibTransId="{3917E478-ECFE-406D-B669-C92C24690DE8}"/>
    <dgm:cxn modelId="{F8D62854-31FD-46AF-AE42-F452792FB158}" srcId="{1264ADD0-2189-453B-B2C3-AE1A7E6E157D}" destId="{36A9F63F-5CEB-41F0-8310-286822E32423}" srcOrd="2" destOrd="0" parTransId="{C244B0C7-F329-4E54-8AE9-0D148192050F}" sibTransId="{10C8A285-6CA8-4AFA-88ED-0D7B7D485536}"/>
    <dgm:cxn modelId="{9F24B918-A07F-491C-94E1-6185E2A93ADA}" type="presOf" srcId="{36A9F63F-5CEB-41F0-8310-286822E32423}" destId="{3B969963-83CE-4227-A943-3DAF9AAAB939}" srcOrd="0" destOrd="0" presId="urn:microsoft.com/office/officeart/2005/8/layout/default"/>
    <dgm:cxn modelId="{95CFFA4F-46D9-42A0-881F-62C946876458}" type="presOf" srcId="{F1F89DB4-B4DA-458F-A156-382A988653B0}" destId="{CCCCD180-46DB-421D-A523-AAC8EF0D0403}" srcOrd="0" destOrd="0" presId="urn:microsoft.com/office/officeart/2005/8/layout/default"/>
    <dgm:cxn modelId="{A89C9A91-E9EA-49CD-9607-CB44795C9F09}" type="presParOf" srcId="{3AEC1F9B-BD45-469D-93CB-F57C9454C05C}" destId="{28F4B84D-99B7-47A0-91C2-0F749B229C9B}" srcOrd="0" destOrd="0" presId="urn:microsoft.com/office/officeart/2005/8/layout/default"/>
    <dgm:cxn modelId="{D9DC5091-1163-4E84-B125-C6A47AEB2FCF}" type="presParOf" srcId="{3AEC1F9B-BD45-469D-93CB-F57C9454C05C}" destId="{010ACF08-B4DA-4386-A9C7-58FE5B0B6D78}" srcOrd="1" destOrd="0" presId="urn:microsoft.com/office/officeart/2005/8/layout/default"/>
    <dgm:cxn modelId="{4AF4FAF4-D9BD-4783-8922-0CB604D83A93}" type="presParOf" srcId="{3AEC1F9B-BD45-469D-93CB-F57C9454C05C}" destId="{EB6D1FC1-3974-4B70-B470-2CB875FC9062}" srcOrd="2" destOrd="0" presId="urn:microsoft.com/office/officeart/2005/8/layout/default"/>
    <dgm:cxn modelId="{0EA7F905-8865-4EDD-B8DB-E86D08C8BFFD}" type="presParOf" srcId="{3AEC1F9B-BD45-469D-93CB-F57C9454C05C}" destId="{2F62F2C3-6F1D-4D75-B690-5D1D72E53DE2}" srcOrd="3" destOrd="0" presId="urn:microsoft.com/office/officeart/2005/8/layout/default"/>
    <dgm:cxn modelId="{0AB80AB7-C506-426F-B620-28E1CAFCED3F}" type="presParOf" srcId="{3AEC1F9B-BD45-469D-93CB-F57C9454C05C}" destId="{3B969963-83CE-4227-A943-3DAF9AAAB939}" srcOrd="4" destOrd="0" presId="urn:microsoft.com/office/officeart/2005/8/layout/default"/>
    <dgm:cxn modelId="{86D81413-2356-4DEE-A08A-A11F10652178}" type="presParOf" srcId="{3AEC1F9B-BD45-469D-93CB-F57C9454C05C}" destId="{B98C9EBF-BFA9-4B43-B2DE-5C5E324B517E}" srcOrd="5" destOrd="0" presId="urn:microsoft.com/office/officeart/2005/8/layout/default"/>
    <dgm:cxn modelId="{04A99BA1-DDC4-4B8A-9B4A-910B0763B87A}" type="presParOf" srcId="{3AEC1F9B-BD45-469D-93CB-F57C9454C05C}" destId="{CCCCD180-46DB-421D-A523-AAC8EF0D04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E888D-162D-4B2C-8F9D-FA7C5B7384BD}">
      <dsp:nvSpPr>
        <dsp:cNvPr id="0" name=""/>
        <dsp:cNvSpPr/>
      </dsp:nvSpPr>
      <dsp:spPr>
        <a:xfrm>
          <a:off x="617" y="0"/>
          <a:ext cx="1664104" cy="690641"/>
        </a:xfrm>
        <a:prstGeom prst="roundRect">
          <a:avLst>
            <a:gd name="adj" fmla="val 10000"/>
          </a:avLst>
        </a:prstGeom>
        <a:solidFill>
          <a:srgbClr val="0000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latin typeface="+mj-lt"/>
              <a:cs typeface="Segoe UI" pitchFamily="34" charset="0"/>
            </a:rPr>
            <a:t>CST (All Countries)</a:t>
          </a:r>
          <a:endParaRPr lang="en-US" sz="1600" b="1" u="none" kern="1200" dirty="0">
            <a:latin typeface="+mj-lt"/>
            <a:cs typeface="Segoe UI" pitchFamily="34" charset="0"/>
          </a:endParaRPr>
        </a:p>
      </dsp:txBody>
      <dsp:txXfrm>
        <a:off x="617" y="0"/>
        <a:ext cx="1664104" cy="690641"/>
      </dsp:txXfrm>
    </dsp:sp>
    <dsp:sp modelId="{C05A266D-061B-4EC7-A2CE-6968796766D9}">
      <dsp:nvSpPr>
        <dsp:cNvPr id="0" name=""/>
        <dsp:cNvSpPr/>
      </dsp:nvSpPr>
      <dsp:spPr>
        <a:xfrm>
          <a:off x="167027" y="690641"/>
          <a:ext cx="166410" cy="31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024"/>
              </a:lnTo>
              <a:lnTo>
                <a:pt x="166410" y="311024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94A6-E532-4FC6-99CD-8FDA5E6AC1EF}">
      <dsp:nvSpPr>
        <dsp:cNvPr id="0" name=""/>
        <dsp:cNvSpPr/>
      </dsp:nvSpPr>
      <dsp:spPr>
        <a:xfrm>
          <a:off x="333438" y="811075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Insurance Administration (TPA)</a:t>
          </a:r>
          <a:endParaRPr lang="en-US" sz="15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811075"/>
        <a:ext cx="1705572" cy="381180"/>
      </dsp:txXfrm>
    </dsp:sp>
    <dsp:sp modelId="{BC2D52E9-E122-4A7C-BC87-2F0DBCBA8345}">
      <dsp:nvSpPr>
        <dsp:cNvPr id="0" name=""/>
        <dsp:cNvSpPr/>
      </dsp:nvSpPr>
      <dsp:spPr>
        <a:xfrm>
          <a:off x="167027" y="690641"/>
          <a:ext cx="166410" cy="78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99"/>
              </a:lnTo>
              <a:lnTo>
                <a:pt x="166410" y="78749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5A714-D22C-4B7B-BC26-CAC4221AC574}">
      <dsp:nvSpPr>
        <dsp:cNvPr id="0" name=""/>
        <dsp:cNvSpPr/>
      </dsp:nvSpPr>
      <dsp:spPr>
        <a:xfrm>
          <a:off x="333438" y="1287551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Investigation</a:t>
          </a:r>
          <a:endParaRPr lang="en-US" sz="16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1287551"/>
        <a:ext cx="1705572" cy="381180"/>
      </dsp:txXfrm>
    </dsp:sp>
    <dsp:sp modelId="{8A61577D-0EFB-480A-A99B-653C8B4AE5F2}">
      <dsp:nvSpPr>
        <dsp:cNvPr id="0" name=""/>
        <dsp:cNvSpPr/>
      </dsp:nvSpPr>
      <dsp:spPr>
        <a:xfrm>
          <a:off x="167027" y="690641"/>
          <a:ext cx="166410" cy="126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975"/>
              </a:lnTo>
              <a:lnTo>
                <a:pt x="166410" y="1263975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577CC-62E6-404A-976B-44E901264DDB}">
      <dsp:nvSpPr>
        <dsp:cNvPr id="0" name=""/>
        <dsp:cNvSpPr/>
      </dsp:nvSpPr>
      <dsp:spPr>
        <a:xfrm>
          <a:off x="333438" y="1764027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Credit Scoring</a:t>
          </a:r>
          <a:endParaRPr lang="en-US" sz="16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1764027"/>
        <a:ext cx="1705572" cy="381180"/>
      </dsp:txXfrm>
    </dsp:sp>
    <dsp:sp modelId="{FE8AB903-5874-4873-9623-19DB9181F399}">
      <dsp:nvSpPr>
        <dsp:cNvPr id="0" name=""/>
        <dsp:cNvSpPr/>
      </dsp:nvSpPr>
      <dsp:spPr>
        <a:xfrm>
          <a:off x="167027" y="690641"/>
          <a:ext cx="166410" cy="174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451"/>
              </a:lnTo>
              <a:lnTo>
                <a:pt x="166410" y="1740451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C3B46-1696-4BA8-B1F9-9D3D00997F82}">
      <dsp:nvSpPr>
        <dsp:cNvPr id="0" name=""/>
        <dsp:cNvSpPr/>
      </dsp:nvSpPr>
      <dsp:spPr>
        <a:xfrm>
          <a:off x="333438" y="2240502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Debts Monitoring &amp; Follow up</a:t>
          </a:r>
          <a:endParaRPr lang="en-US" sz="1600" u="none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2240502"/>
        <a:ext cx="1705572" cy="381180"/>
      </dsp:txXfrm>
    </dsp:sp>
    <dsp:sp modelId="{33E43791-EA85-466C-B336-B2DDF00B4E52}">
      <dsp:nvSpPr>
        <dsp:cNvPr id="0" name=""/>
        <dsp:cNvSpPr/>
      </dsp:nvSpPr>
      <dsp:spPr>
        <a:xfrm>
          <a:off x="167027" y="690641"/>
          <a:ext cx="166410" cy="2216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926"/>
              </a:lnTo>
              <a:lnTo>
                <a:pt x="166410" y="221692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58879-5F0B-41DA-BBA6-A935A5B8EF36}">
      <dsp:nvSpPr>
        <dsp:cNvPr id="0" name=""/>
        <dsp:cNvSpPr/>
      </dsp:nvSpPr>
      <dsp:spPr>
        <a:xfrm>
          <a:off x="333438" y="2716978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Promissory Notes Collection</a:t>
          </a:r>
          <a:endParaRPr lang="en-US" sz="15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2716978"/>
        <a:ext cx="1705572" cy="381180"/>
      </dsp:txXfrm>
    </dsp:sp>
    <dsp:sp modelId="{365DE243-9C33-4E94-A0CD-246DCBF10E0E}">
      <dsp:nvSpPr>
        <dsp:cNvPr id="0" name=""/>
        <dsp:cNvSpPr/>
      </dsp:nvSpPr>
      <dsp:spPr>
        <a:xfrm>
          <a:off x="167027" y="690641"/>
          <a:ext cx="166410" cy="269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402"/>
              </a:lnTo>
              <a:lnTo>
                <a:pt x="166410" y="2693402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DC1DA-EC0C-4F70-AA14-8C374AF66BE9}">
      <dsp:nvSpPr>
        <dsp:cNvPr id="0" name=""/>
        <dsp:cNvSpPr/>
      </dsp:nvSpPr>
      <dsp:spPr>
        <a:xfrm>
          <a:off x="333438" y="3193453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Bad Debts Recoveries</a:t>
          </a:r>
          <a:endParaRPr lang="en-US" sz="15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3193453"/>
        <a:ext cx="1705572" cy="381180"/>
      </dsp:txXfrm>
    </dsp:sp>
    <dsp:sp modelId="{61FF4A7D-369E-40D2-B030-71766B663079}">
      <dsp:nvSpPr>
        <dsp:cNvPr id="0" name=""/>
        <dsp:cNvSpPr/>
      </dsp:nvSpPr>
      <dsp:spPr>
        <a:xfrm>
          <a:off x="167027" y="690641"/>
          <a:ext cx="166410" cy="316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877"/>
              </a:lnTo>
              <a:lnTo>
                <a:pt x="166410" y="316987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9E156-A62F-4A5F-9FCF-7FD42074B281}">
      <dsp:nvSpPr>
        <dsp:cNvPr id="0" name=""/>
        <dsp:cNvSpPr/>
      </dsp:nvSpPr>
      <dsp:spPr>
        <a:xfrm>
          <a:off x="333438" y="3669929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Full Range of Statistics</a:t>
          </a:r>
          <a:endParaRPr lang="en-US" sz="15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3669929"/>
        <a:ext cx="1705572" cy="381180"/>
      </dsp:txXfrm>
    </dsp:sp>
    <dsp:sp modelId="{45D62BE4-C1D2-452E-90C2-473B0AF2D285}">
      <dsp:nvSpPr>
        <dsp:cNvPr id="0" name=""/>
        <dsp:cNvSpPr/>
      </dsp:nvSpPr>
      <dsp:spPr>
        <a:xfrm>
          <a:off x="167027" y="690641"/>
          <a:ext cx="166410" cy="364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353"/>
              </a:lnTo>
              <a:lnTo>
                <a:pt x="166410" y="364635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1B606A0-506A-4DB8-9F97-F26DFC508244}">
      <dsp:nvSpPr>
        <dsp:cNvPr id="0" name=""/>
        <dsp:cNvSpPr/>
      </dsp:nvSpPr>
      <dsp:spPr>
        <a:xfrm>
          <a:off x="333438" y="4146404"/>
          <a:ext cx="1705572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Statistics Analysis</a:t>
          </a:r>
          <a:endParaRPr lang="en-US" sz="16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33438" y="4146404"/>
        <a:ext cx="1705572" cy="381180"/>
      </dsp:txXfrm>
    </dsp:sp>
    <dsp:sp modelId="{B0D48A8E-0493-453B-ABB0-A6126C446AAE}">
      <dsp:nvSpPr>
        <dsp:cNvPr id="0" name=""/>
        <dsp:cNvSpPr/>
      </dsp:nvSpPr>
      <dsp:spPr>
        <a:xfrm>
          <a:off x="167027" y="690641"/>
          <a:ext cx="166410" cy="412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2828"/>
              </a:lnTo>
              <a:lnTo>
                <a:pt x="166410" y="412282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759A4-85A6-4C16-8C21-90ECD74C5D3C}">
      <dsp:nvSpPr>
        <dsp:cNvPr id="0" name=""/>
        <dsp:cNvSpPr/>
      </dsp:nvSpPr>
      <dsp:spPr>
        <a:xfrm>
          <a:off x="333438" y="4622880"/>
          <a:ext cx="1710256" cy="3811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rgbClr val="0000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Credit Insurance Loss Adjusters</a:t>
          </a:r>
          <a:endParaRPr lang="en-US" sz="1600" kern="1200" dirty="0">
            <a:latin typeface="+mj-lt"/>
          </a:endParaRPr>
        </a:p>
      </dsp:txBody>
      <dsp:txXfrm>
        <a:off x="333438" y="4622880"/>
        <a:ext cx="1710256" cy="381180"/>
      </dsp:txXfrm>
    </dsp:sp>
    <dsp:sp modelId="{2FA08CA9-7ED0-4C00-80C2-9BCEDF83E9BD}">
      <dsp:nvSpPr>
        <dsp:cNvPr id="0" name=""/>
        <dsp:cNvSpPr/>
      </dsp:nvSpPr>
      <dsp:spPr>
        <a:xfrm>
          <a:off x="1914561" y="0"/>
          <a:ext cx="1575197" cy="690641"/>
        </a:xfrm>
        <a:prstGeom prst="roundRect">
          <a:avLst>
            <a:gd name="adj" fmla="val 10000"/>
          </a:avLst>
        </a:prstGeom>
        <a:solidFill>
          <a:srgbClr val="C2C2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all" baseline="0" dirty="0" smtClean="0">
              <a:solidFill>
                <a:schemeClr val="tx1"/>
              </a:solidFill>
              <a:latin typeface="+mj-lt"/>
              <a:cs typeface="Segoe UI" pitchFamily="34" charset="0"/>
            </a:rPr>
            <a:t>I&amp;I Lebanon &amp; Jordan</a:t>
          </a:r>
          <a:endParaRPr lang="en-US" sz="1600" b="1" kern="1200" cap="all" baseline="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1914561" y="0"/>
        <a:ext cx="1575197" cy="690641"/>
      </dsp:txXfrm>
    </dsp:sp>
    <dsp:sp modelId="{6E31EA6B-BBDC-4DD4-88DC-F6286D470995}">
      <dsp:nvSpPr>
        <dsp:cNvPr id="0" name=""/>
        <dsp:cNvSpPr/>
      </dsp:nvSpPr>
      <dsp:spPr>
        <a:xfrm>
          <a:off x="2072080" y="690641"/>
          <a:ext cx="184123" cy="55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156"/>
              </a:lnTo>
              <a:lnTo>
                <a:pt x="184123" y="55015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B9710-F89E-4367-A7C1-2911C797157A}">
      <dsp:nvSpPr>
        <dsp:cNvPr id="0" name=""/>
        <dsp:cNvSpPr/>
      </dsp:nvSpPr>
      <dsp:spPr>
        <a:xfrm>
          <a:off x="2256203" y="895461"/>
          <a:ext cx="1452370" cy="690672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Insurance Consultants &amp; Brokers</a:t>
          </a:r>
          <a:endParaRPr lang="en-US" sz="16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2256203" y="895461"/>
        <a:ext cx="1452370" cy="690672"/>
      </dsp:txXfrm>
    </dsp:sp>
    <dsp:sp modelId="{497FE2A9-60D8-4CD9-BD62-584C2A43889F}">
      <dsp:nvSpPr>
        <dsp:cNvPr id="0" name=""/>
        <dsp:cNvSpPr/>
      </dsp:nvSpPr>
      <dsp:spPr>
        <a:xfrm>
          <a:off x="3672069" y="0"/>
          <a:ext cx="1550916" cy="69064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all" baseline="0" dirty="0" err="1" smtClean="0">
              <a:solidFill>
                <a:schemeClr val="tx1"/>
              </a:solidFill>
              <a:latin typeface="+mj-lt"/>
              <a:cs typeface="Segoe UI" pitchFamily="34" charset="0"/>
            </a:rPr>
            <a:t>Byoutna</a:t>
          </a:r>
          <a:r>
            <a:rPr lang="en-US" sz="1600" b="1" kern="1200" cap="all" baseline="0" dirty="0" smtClean="0">
              <a:solidFill>
                <a:schemeClr val="tx1"/>
              </a:solidFill>
              <a:latin typeface="+mj-lt"/>
              <a:cs typeface="Segoe UI" pitchFamily="34" charset="0"/>
            </a:rPr>
            <a:t> Lebanon</a:t>
          </a:r>
          <a:endParaRPr lang="en-US" sz="1600" b="1" kern="1200" cap="all" baseline="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672069" y="0"/>
        <a:ext cx="1550916" cy="690641"/>
      </dsp:txXfrm>
    </dsp:sp>
    <dsp:sp modelId="{520460B6-9F02-4712-A087-3CB6B0F94E66}">
      <dsp:nvSpPr>
        <dsp:cNvPr id="0" name=""/>
        <dsp:cNvSpPr/>
      </dsp:nvSpPr>
      <dsp:spPr>
        <a:xfrm>
          <a:off x="3827161" y="690641"/>
          <a:ext cx="163370" cy="31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76"/>
              </a:lnTo>
              <a:lnTo>
                <a:pt x="163370" y="31937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09415-5527-4B11-943A-23AA7B54E592}">
      <dsp:nvSpPr>
        <dsp:cNvPr id="0" name=""/>
        <dsp:cNvSpPr/>
      </dsp:nvSpPr>
      <dsp:spPr>
        <a:xfrm>
          <a:off x="3990532" y="735038"/>
          <a:ext cx="1455560" cy="54995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Financial Products Development</a:t>
          </a:r>
          <a:endParaRPr lang="en-US" sz="14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3990532" y="735038"/>
        <a:ext cx="1455560" cy="549959"/>
      </dsp:txXfrm>
    </dsp:sp>
    <dsp:sp modelId="{F8476F22-1EB3-4624-8BB4-F5406FE9BCCA}">
      <dsp:nvSpPr>
        <dsp:cNvPr id="0" name=""/>
        <dsp:cNvSpPr/>
      </dsp:nvSpPr>
      <dsp:spPr>
        <a:xfrm>
          <a:off x="3827161" y="690641"/>
          <a:ext cx="163370" cy="937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017"/>
              </a:lnTo>
              <a:lnTo>
                <a:pt x="163370" y="93701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A7110-7454-49E0-BF60-B943B90F198D}">
      <dsp:nvSpPr>
        <dsp:cNvPr id="0" name=""/>
        <dsp:cNvSpPr/>
      </dsp:nvSpPr>
      <dsp:spPr>
        <a:xfrm>
          <a:off x="3990532" y="1354017"/>
          <a:ext cx="1490214" cy="54728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9144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Marketing</a:t>
          </a:r>
        </a:p>
      </dsp:txBody>
      <dsp:txXfrm>
        <a:off x="3990532" y="1354017"/>
        <a:ext cx="1490214" cy="547283"/>
      </dsp:txXfrm>
    </dsp:sp>
    <dsp:sp modelId="{8DD430B2-B614-42A5-B312-32D2B009EF23}">
      <dsp:nvSpPr>
        <dsp:cNvPr id="0" name=""/>
        <dsp:cNvSpPr/>
      </dsp:nvSpPr>
      <dsp:spPr>
        <a:xfrm>
          <a:off x="5413576" y="0"/>
          <a:ext cx="1550916" cy="690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all" baseline="0" dirty="0" smtClean="0">
              <a:solidFill>
                <a:schemeClr val="bg1"/>
              </a:solidFill>
              <a:latin typeface="+mj-lt"/>
              <a:cs typeface="Segoe UI" pitchFamily="34" charset="0"/>
            </a:rPr>
            <a:t>CST Loans Lebanon</a:t>
          </a:r>
          <a:endParaRPr lang="en-US" sz="1600" b="1" kern="1200" cap="all" baseline="0" dirty="0">
            <a:solidFill>
              <a:schemeClr val="bg1"/>
            </a:solidFill>
            <a:latin typeface="+mj-lt"/>
            <a:cs typeface="Segoe UI" pitchFamily="34" charset="0"/>
          </a:endParaRPr>
        </a:p>
      </dsp:txBody>
      <dsp:txXfrm>
        <a:off x="5413576" y="0"/>
        <a:ext cx="1550916" cy="690641"/>
      </dsp:txXfrm>
    </dsp:sp>
    <dsp:sp modelId="{95B5269C-2680-4847-857C-438E88820C18}">
      <dsp:nvSpPr>
        <dsp:cNvPr id="0" name=""/>
        <dsp:cNvSpPr/>
      </dsp:nvSpPr>
      <dsp:spPr>
        <a:xfrm>
          <a:off x="5568668" y="690641"/>
          <a:ext cx="163370" cy="41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69"/>
              </a:lnTo>
              <a:lnTo>
                <a:pt x="163370" y="41416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01748-B2F7-4634-B237-3E0313CC1AA3}">
      <dsp:nvSpPr>
        <dsp:cNvPr id="0" name=""/>
        <dsp:cNvSpPr/>
      </dsp:nvSpPr>
      <dsp:spPr>
        <a:xfrm>
          <a:off x="5732039" y="811075"/>
          <a:ext cx="1308223" cy="58747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j-lt"/>
              <a:cs typeface="Segoe UI" pitchFamily="34" charset="0"/>
            </a:rPr>
            <a:t>Micro-Loans Financing</a:t>
          </a:r>
          <a:endParaRPr lang="en-US" sz="1800" kern="1200" dirty="0">
            <a:solidFill>
              <a:schemeClr val="tx1"/>
            </a:solidFill>
            <a:latin typeface="+mj-lt"/>
            <a:cs typeface="Segoe UI" pitchFamily="34" charset="0"/>
          </a:endParaRPr>
        </a:p>
      </dsp:txBody>
      <dsp:txXfrm>
        <a:off x="5732039" y="811075"/>
        <a:ext cx="1308223" cy="587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758" cy="497444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789" y="0"/>
            <a:ext cx="2953758" cy="497444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D798C9DA-7102-441C-A69F-5423ADBD24B9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480"/>
            <a:ext cx="2953758" cy="49744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789" y="9443480"/>
            <a:ext cx="2953758" cy="497444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242D17C9-92CA-4CC0-BCF3-FAE3D5722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06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33F9641F-1CFC-40BC-8339-9D04C215DCF5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605" tIns="45802" rIns="91605" bIns="458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3226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6" y="9443661"/>
            <a:ext cx="2953226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83E2EC6-5C10-4439-B5AD-D534CD6C57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23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2EC6-5C10-4439-B5AD-D534CD6C57E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0.xml"/><Relationship Id="rId3" Type="http://schemas.openxmlformats.org/officeDocument/2006/relationships/theme" Target="../theme/theme1.xml"/><Relationship Id="rId7" Type="http://schemas.openxmlformats.org/officeDocument/2006/relationships/slide" Target="../slides/slide3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1.xml"/><Relationship Id="rId5" Type="http://schemas.openxmlformats.org/officeDocument/2006/relationships/slide" Target="../slides/slide7.xml"/><Relationship Id="rId4" Type="http://schemas.openxmlformats.org/officeDocument/2006/relationships/image" Target="../media/image1.gif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6.xml"/><Relationship Id="rId3" Type="http://schemas.openxmlformats.org/officeDocument/2006/relationships/slideLayout" Target="../slideLayouts/slideLayout5.xml"/><Relationship Id="rId7" Type="http://schemas.openxmlformats.org/officeDocument/2006/relationships/slide" Target="../slides/slide31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" Target="../slides/slide7.xml"/><Relationship Id="rId5" Type="http://schemas.openxmlformats.org/officeDocument/2006/relationships/image" Target="../media/image1.gif"/><Relationship Id="rId10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slide" Target="../slides/slide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6.xml"/><Relationship Id="rId3" Type="http://schemas.openxmlformats.org/officeDocument/2006/relationships/slideLayout" Target="../slideLayouts/slideLayout8.xml"/><Relationship Id="rId7" Type="http://schemas.openxmlformats.org/officeDocument/2006/relationships/slide" Target="../slides/slide3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" Target="../slides/slide2.xml"/><Relationship Id="rId5" Type="http://schemas.openxmlformats.org/officeDocument/2006/relationships/image" Target="../media/image1.gif"/><Relationship Id="rId10" Type="http://schemas.openxmlformats.org/officeDocument/2006/relationships/image" Target="../media/image2.png"/><Relationship Id="rId4" Type="http://schemas.openxmlformats.org/officeDocument/2006/relationships/theme" Target="../theme/theme3.xml"/><Relationship Id="rId9" Type="http://schemas.openxmlformats.org/officeDocument/2006/relationships/slide" Target="../slides/slide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Layout" Target="../slideLayouts/slideLayout11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gif"/><Relationship Id="rId5" Type="http://schemas.openxmlformats.org/officeDocument/2006/relationships/image" Target="../media/image3.png"/><Relationship Id="rId10" Type="http://schemas.openxmlformats.org/officeDocument/2006/relationships/slide" Target="../slides/slide40.xml"/><Relationship Id="rId4" Type="http://schemas.openxmlformats.org/officeDocument/2006/relationships/theme" Target="../theme/theme4.xml"/><Relationship Id="rId9" Type="http://schemas.openxmlformats.org/officeDocument/2006/relationships/slide" Target="../slides/slide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Layout" Target="../slideLayouts/slideLayout14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" Target="../slides/slide2.xml"/><Relationship Id="rId5" Type="http://schemas.openxmlformats.org/officeDocument/2006/relationships/image" Target="../media/image1.gif"/><Relationship Id="rId10" Type="http://schemas.openxmlformats.org/officeDocument/2006/relationships/image" Target="../media/image4.png"/><Relationship Id="rId4" Type="http://schemas.openxmlformats.org/officeDocument/2006/relationships/theme" Target="../theme/theme5.xml"/><Relationship Id="rId9" Type="http://schemas.openxmlformats.org/officeDocument/2006/relationships/slide" Target="../slides/slide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1.xml"/><Relationship Id="rId3" Type="http://schemas.openxmlformats.org/officeDocument/2006/relationships/slideLayout" Target="../slideLayouts/slideLayout17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" Target="../slides/slide2.xml"/><Relationship Id="rId5" Type="http://schemas.openxmlformats.org/officeDocument/2006/relationships/image" Target="../media/image1.gif"/><Relationship Id="rId10" Type="http://schemas.openxmlformats.org/officeDocument/2006/relationships/image" Target="../media/image5.png"/><Relationship Id="rId4" Type="http://schemas.openxmlformats.org/officeDocument/2006/relationships/theme" Target="../theme/theme6.xml"/><Relationship Id="rId9" Type="http://schemas.openxmlformats.org/officeDocument/2006/relationships/slide" Target="../slides/slide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CS&amp;T Holding</a:t>
            </a:r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9" name="Rectangle 8">
            <a:hlinkClick r:id="rId5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Credit Insurance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I&amp;I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Byoutna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CS&amp;T Loans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1810" y="47706"/>
            <a:ext cx="1203298" cy="790494"/>
            <a:chOff x="81810" y="47706"/>
            <a:chExt cx="1203298" cy="79049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1810" y="47706"/>
              <a:ext cx="1203298" cy="79049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3034" y="169059"/>
              <a:ext cx="1111718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CS&amp;T Holding</a:t>
            </a:r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9" name="Rectangle 8">
            <a:hlinkClick r:id="rId6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Credit Insurance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I&amp;I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Byoutna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CS&amp;T Loans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1810" y="47706"/>
            <a:ext cx="1203298" cy="790494"/>
            <a:chOff x="81810" y="47706"/>
            <a:chExt cx="1203298" cy="79049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1810" y="47706"/>
              <a:ext cx="1203298" cy="79049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3034" y="169059"/>
              <a:ext cx="1111718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Credit Insurance</a:t>
            </a:r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9" name="Rectangle 8">
            <a:hlinkClick r:id="rId6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CS&amp;T Holding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I&amp;I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Byoutna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CS&amp;T Loans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1810" y="47706"/>
            <a:ext cx="1203298" cy="790494"/>
            <a:chOff x="81810" y="47706"/>
            <a:chExt cx="1203298" cy="79049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1810" y="47706"/>
              <a:ext cx="1203298" cy="79049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3034" y="169059"/>
              <a:ext cx="1111718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b="22588"/>
          <a:stretch>
            <a:fillRect/>
          </a:stretch>
        </p:blipFill>
        <p:spPr bwMode="auto">
          <a:xfrm>
            <a:off x="126300" y="190500"/>
            <a:ext cx="1115568" cy="5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I&amp;I</a:t>
            </a:r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9" name="Rectangle 8">
            <a:hlinkClick r:id="rId7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CS&amp;T Holding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1" name="Rectangle 10">
            <a:hlinkClick r:id="rId8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Credit Insurance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Byoutna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CS&amp;T Loans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CS&amp;T Loans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CS&amp;T Holding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Credit Insurance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I&amp;I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</a:t>
            </a:r>
            <a:r>
              <a:rPr lang="en-US" sz="1100" kern="1200" dirty="0" err="1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Byoutna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1810" y="47706"/>
            <a:ext cx="1203298" cy="790494"/>
            <a:chOff x="81810" y="47706"/>
            <a:chExt cx="1203298" cy="79049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81810" y="47706"/>
              <a:ext cx="1203298" cy="79049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4592" y="173736"/>
              <a:ext cx="1118382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686800" y="0"/>
            <a:ext cx="457200" cy="59527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8454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63657" y="0"/>
            <a:ext cx="7223143" cy="838200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463040" cy="5952744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400800"/>
            <a:ext cx="37338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r>
              <a:rPr lang="en-US" sz="1250" b="0" i="0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itchFamily="34" charset="-128"/>
                <a:cs typeface="Tahoma" pitchFamily="34" charset="0"/>
                <a:sym typeface="Webdings"/>
              </a:rPr>
              <a:t>Byoutna</a:t>
            </a:r>
            <a:endParaRPr lang="en-US" sz="1250" b="0" i="0" dirty="0" smtClean="0">
              <a:solidFill>
                <a:schemeClr val="bg1">
                  <a:lumMod val="65000"/>
                </a:schemeClr>
              </a:solidFill>
              <a:latin typeface="+mj-lt"/>
              <a:ea typeface="Arial Unicode MS" pitchFamily="34" charset="-128"/>
              <a:cs typeface="Tahoma" pitchFamily="34" charset="0"/>
              <a:sym typeface="Webdings"/>
            </a:endParaRPr>
          </a:p>
        </p:txBody>
      </p:sp>
      <p:pic>
        <p:nvPicPr>
          <p:cNvPr id="2" name="Picture 2" descr="http://upload.wikimedia.org/wikipedia/commons/6/6b/Planet_Terrestrial_Earth_Animated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291" y="6035040"/>
            <a:ext cx="804671" cy="804672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 userDrawn="1"/>
        </p:nvSpPr>
        <p:spPr>
          <a:xfrm>
            <a:off x="204850" y="6071616"/>
            <a:ext cx="1673352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 CS&amp;T Holding</a:t>
            </a:r>
            <a:endParaRPr lang="en-US" sz="1100" dirty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 userDrawn="1"/>
        </p:nvSpPr>
        <p:spPr>
          <a:xfrm>
            <a:off x="2262250" y="6071616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Credit Insurance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 userDrawn="1"/>
        </p:nvSpPr>
        <p:spPr>
          <a:xfrm>
            <a:off x="4319650" y="6072250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kern="12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kern="1200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Segoe UI" pitchFamily="34" charset="0"/>
                <a:sym typeface="Webdings"/>
              </a:rPr>
              <a:t> I&amp;I</a:t>
            </a:r>
            <a:endParaRPr lang="en-US" sz="1100" kern="1200" dirty="0">
              <a:solidFill>
                <a:schemeClr val="bg1"/>
              </a:solidFill>
              <a:latin typeface="+mn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 userDrawn="1"/>
        </p:nvSpPr>
        <p:spPr>
          <a:xfrm>
            <a:off x="6377050" y="6079175"/>
            <a:ext cx="1676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  <a:sym typeface="Webdings"/>
              </a:rPr>
              <a:t>CS&amp;T Loans </a:t>
            </a:r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</a:t>
            </a:r>
            <a:endParaRPr lang="en-US" sz="11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 l="14035" r="17794" b="25890"/>
          <a:stretch>
            <a:fillRect/>
          </a:stretch>
        </p:blipFill>
        <p:spPr bwMode="auto">
          <a:xfrm>
            <a:off x="287975" y="152400"/>
            <a:ext cx="86887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754" name="Picture 2" descr="http://www.completeinsuranceconsulting.com/wp-content/uploads/2010/04/Umbrella-iStock_000008730362XSmall.jpg"/>
          <p:cNvPicPr>
            <a:picLocks noChangeAspect="1" noChangeArrowheads="1"/>
          </p:cNvPicPr>
          <p:nvPr userDrawn="1"/>
        </p:nvPicPr>
        <p:blipFill>
          <a:blip r:embed="rId3" cstate="print"/>
          <a:srcRect l="5656"/>
          <a:stretch>
            <a:fillRect/>
          </a:stretch>
        </p:blipFill>
        <p:spPr bwMode="auto">
          <a:xfrm>
            <a:off x="3657600" y="1600200"/>
            <a:ext cx="4873752" cy="36576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657600" y="0"/>
            <a:ext cx="4876800" cy="1524000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57600" y="5334000"/>
            <a:ext cx="4876800" cy="1524000"/>
          </a:xfrm>
          <a:prstGeom prst="rect">
            <a:avLst/>
          </a:prstGeom>
          <a:solidFill>
            <a:srgbClr val="00004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657600" cy="1527048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34400" y="0"/>
            <a:ext cx="609600" cy="1527048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34400" y="5330952"/>
            <a:ext cx="609600" cy="1527048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330952"/>
            <a:ext cx="3657600" cy="1527048"/>
          </a:xfrm>
          <a:prstGeom prst="rect">
            <a:avLst/>
          </a:prstGeom>
          <a:solidFill>
            <a:srgbClr val="C2C2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296787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155962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381000" y="3124200"/>
            <a:ext cx="2783818" cy="18288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11" y="3404949"/>
            <a:ext cx="2571949" cy="126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slide" Target="slide12.xml"/><Relationship Id="rId5" Type="http://schemas.openxmlformats.org/officeDocument/2006/relationships/image" Target="../media/image34.jpeg"/><Relationship Id="rId10" Type="http://schemas.openxmlformats.org/officeDocument/2006/relationships/slide" Target="slide11.xml"/><Relationship Id="rId4" Type="http://schemas.openxmlformats.org/officeDocument/2006/relationships/image" Target="../media/image33.jpe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slide" Target="slide9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8.xml"/><Relationship Id="rId4" Type="http://schemas.openxmlformats.org/officeDocument/2006/relationships/diagramLayout" Target="../diagrams/layout2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diagramDrawing" Target="../diagrams/drawing3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diagramQuickStyle" Target="../diagrams/quickStyle3.xml"/><Relationship Id="rId5" Type="http://schemas.openxmlformats.org/officeDocument/2006/relationships/slide" Target="slide8.xml"/><Relationship Id="rId10" Type="http://schemas.openxmlformats.org/officeDocument/2006/relationships/diagramLayout" Target="../diagrams/layout3.xml"/><Relationship Id="rId4" Type="http://schemas.openxmlformats.org/officeDocument/2006/relationships/slide" Target="slide12.xml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slide" Target="slide9.xml"/><Relationship Id="rId5" Type="http://schemas.openxmlformats.org/officeDocument/2006/relationships/diagramQuickStyle" Target="../diagrams/quickStyle4.xml"/><Relationship Id="rId10" Type="http://schemas.openxmlformats.org/officeDocument/2006/relationships/slide" Target="slide8.xml"/><Relationship Id="rId4" Type="http://schemas.openxmlformats.org/officeDocument/2006/relationships/diagramLayout" Target="../diagrams/layout4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slide" Target="slide9.xml"/><Relationship Id="rId5" Type="http://schemas.openxmlformats.org/officeDocument/2006/relationships/diagramQuickStyle" Target="../diagrams/quickStyle5.xml"/><Relationship Id="rId10" Type="http://schemas.openxmlformats.org/officeDocument/2006/relationships/slide" Target="slide8.xml"/><Relationship Id="rId4" Type="http://schemas.openxmlformats.org/officeDocument/2006/relationships/diagramLayout" Target="../diagrams/layout5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3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slide" Target="slide17.xml"/><Relationship Id="rId2" Type="http://schemas.openxmlformats.org/officeDocument/2006/relationships/notesSlide" Target="../notesSlides/notesSlide16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slide" Target="slide16.xml"/><Relationship Id="rId5" Type="http://schemas.openxmlformats.org/officeDocument/2006/relationships/diagramQuickStyle" Target="../diagrams/quickStyle6.xml"/><Relationship Id="rId15" Type="http://schemas.openxmlformats.org/officeDocument/2006/relationships/slide" Target="slide25.xml"/><Relationship Id="rId10" Type="http://schemas.openxmlformats.org/officeDocument/2006/relationships/slide" Target="slide5.xml"/><Relationship Id="rId4" Type="http://schemas.openxmlformats.org/officeDocument/2006/relationships/diagramLayout" Target="../diagrams/layout6.xml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17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slide" Target="slide6.xml"/><Relationship Id="rId5" Type="http://schemas.openxmlformats.org/officeDocument/2006/relationships/slide" Target="slide19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image" Target="../media/image38.png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18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image" Target="../media/image39.jpeg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19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image" Target="../media/image40.jpeg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20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image" Target="../media/image41.jpeg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21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6.xml"/><Relationship Id="rId3" Type="http://schemas.openxmlformats.org/officeDocument/2006/relationships/image" Target="../media/image42.jpeg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22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3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3.png"/><Relationship Id="rId7" Type="http://schemas.openxmlformats.org/officeDocument/2006/relationships/slide" Target="slide16.xml"/><Relationship Id="rId12" Type="http://schemas.openxmlformats.org/officeDocument/2006/relationships/slide" Target="slide4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4.jpeg"/><Relationship Id="rId7" Type="http://schemas.openxmlformats.org/officeDocument/2006/relationships/slide" Target="slide16.xml"/><Relationship Id="rId12" Type="http://schemas.openxmlformats.org/officeDocument/2006/relationships/slide" Target="slide4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6.xml"/><Relationship Id="rId3" Type="http://schemas.openxmlformats.org/officeDocument/2006/relationships/image" Target="../media/image45.png"/><Relationship Id="rId7" Type="http://schemas.openxmlformats.org/officeDocument/2006/relationships/slide" Target="slide25.xml"/><Relationship Id="rId12" Type="http://schemas.openxmlformats.org/officeDocument/2006/relationships/slide" Target="slide5.xml"/><Relationship Id="rId17" Type="http://schemas.openxmlformats.org/officeDocument/2006/relationships/slide" Target="slide43.xml"/><Relationship Id="rId2" Type="http://schemas.openxmlformats.org/officeDocument/2006/relationships/notesSlide" Target="../notesSlides/notesSlide25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6.xml"/><Relationship Id="rId5" Type="http://schemas.openxmlformats.org/officeDocument/2006/relationships/image" Target="../media/image47.png"/><Relationship Id="rId15" Type="http://schemas.openxmlformats.org/officeDocument/2006/relationships/slide" Target="slide23.xml"/><Relationship Id="rId10" Type="http://schemas.openxmlformats.org/officeDocument/2006/relationships/slide" Target="slide3.xml"/><Relationship Id="rId4" Type="http://schemas.openxmlformats.org/officeDocument/2006/relationships/image" Target="../media/image46.jpeg"/><Relationship Id="rId9" Type="http://schemas.openxmlformats.org/officeDocument/2006/relationships/slide" Target="slide30.xml"/><Relationship Id="rId1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image" Target="../media/image51.png"/><Relationship Id="rId3" Type="http://schemas.openxmlformats.org/officeDocument/2006/relationships/slide" Target="slide27.xml"/><Relationship Id="rId7" Type="http://schemas.openxmlformats.org/officeDocument/2006/relationships/slide" Target="slide3.xml"/><Relationship Id="rId12" Type="http://schemas.openxmlformats.org/officeDocument/2006/relationships/slide" Target="slide23.xml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17.xml"/><Relationship Id="rId5" Type="http://schemas.openxmlformats.org/officeDocument/2006/relationships/slide" Target="slide29.xml"/><Relationship Id="rId15" Type="http://schemas.openxmlformats.org/officeDocument/2006/relationships/image" Target="../media/image48.png"/><Relationship Id="rId10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5.xml"/><Relationship Id="rId14" Type="http://schemas.openxmlformats.org/officeDocument/2006/relationships/slide" Target="slide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3.xml"/><Relationship Id="rId3" Type="http://schemas.openxmlformats.org/officeDocument/2006/relationships/image" Target="../media/image45.png"/><Relationship Id="rId7" Type="http://schemas.openxmlformats.org/officeDocument/2006/relationships/slide" Target="slide30.xml"/><Relationship Id="rId12" Type="http://schemas.openxmlformats.org/officeDocument/2006/relationships/slide" Target="slide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16.xml"/><Relationship Id="rId5" Type="http://schemas.openxmlformats.org/officeDocument/2006/relationships/slide" Target="slide25.xml"/><Relationship Id="rId15" Type="http://schemas.openxmlformats.org/officeDocument/2006/relationships/slide" Target="slide43.xml"/><Relationship Id="rId10" Type="http://schemas.openxmlformats.org/officeDocument/2006/relationships/slide" Target="slide5.xml"/><Relationship Id="rId4" Type="http://schemas.openxmlformats.org/officeDocument/2006/relationships/slide" Target="slide27.xml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3.xml"/><Relationship Id="rId3" Type="http://schemas.openxmlformats.org/officeDocument/2006/relationships/image" Target="../media/image47.png"/><Relationship Id="rId7" Type="http://schemas.openxmlformats.org/officeDocument/2006/relationships/slide" Target="slide30.xml"/><Relationship Id="rId12" Type="http://schemas.openxmlformats.org/officeDocument/2006/relationships/slide" Target="slide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16.xml"/><Relationship Id="rId5" Type="http://schemas.openxmlformats.org/officeDocument/2006/relationships/slide" Target="slide25.xml"/><Relationship Id="rId15" Type="http://schemas.openxmlformats.org/officeDocument/2006/relationships/slide" Target="slide43.xml"/><Relationship Id="rId10" Type="http://schemas.openxmlformats.org/officeDocument/2006/relationships/slide" Target="slide5.xml"/><Relationship Id="rId4" Type="http://schemas.openxmlformats.org/officeDocument/2006/relationships/slide" Target="slide27.xml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3.xml"/><Relationship Id="rId3" Type="http://schemas.openxmlformats.org/officeDocument/2006/relationships/image" Target="../media/image46.jpeg"/><Relationship Id="rId7" Type="http://schemas.openxmlformats.org/officeDocument/2006/relationships/slide" Target="slide30.xml"/><Relationship Id="rId12" Type="http://schemas.openxmlformats.org/officeDocument/2006/relationships/slide" Target="slide17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16.xml"/><Relationship Id="rId5" Type="http://schemas.openxmlformats.org/officeDocument/2006/relationships/slide" Target="slide25.xml"/><Relationship Id="rId15" Type="http://schemas.openxmlformats.org/officeDocument/2006/relationships/slide" Target="slide43.xml"/><Relationship Id="rId10" Type="http://schemas.openxmlformats.org/officeDocument/2006/relationships/slide" Target="slide5.xml"/><Relationship Id="rId4" Type="http://schemas.openxmlformats.org/officeDocument/2006/relationships/slide" Target="slide27.xml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43.xml"/><Relationship Id="rId3" Type="http://schemas.openxmlformats.org/officeDocument/2006/relationships/image" Target="../media/image8.jpeg"/><Relationship Id="rId7" Type="http://schemas.openxmlformats.org/officeDocument/2006/relationships/slide" Target="slide5.xml"/><Relationship Id="rId12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3.xml"/><Relationship Id="rId10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slide" Target="slide17.xml"/><Relationship Id="rId3" Type="http://schemas.openxmlformats.org/officeDocument/2006/relationships/image" Target="../media/image45.png"/><Relationship Id="rId7" Type="http://schemas.openxmlformats.org/officeDocument/2006/relationships/slide" Target="slide30.xml"/><Relationship Id="rId12" Type="http://schemas.openxmlformats.org/officeDocument/2006/relationships/slide" Target="slide16.xml"/><Relationship Id="rId2" Type="http://schemas.openxmlformats.org/officeDocument/2006/relationships/notesSlide" Target="../notesSlides/notesSlide30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5.xml"/><Relationship Id="rId5" Type="http://schemas.openxmlformats.org/officeDocument/2006/relationships/slide" Target="slide25.xml"/><Relationship Id="rId15" Type="http://schemas.openxmlformats.org/officeDocument/2006/relationships/slide" Target="slide24.xml"/><Relationship Id="rId10" Type="http://schemas.openxmlformats.org/officeDocument/2006/relationships/slide" Target="slide6.xml"/><Relationship Id="rId4" Type="http://schemas.openxmlformats.org/officeDocument/2006/relationships/slide" Target="slide27.xml"/><Relationship Id="rId9" Type="http://schemas.openxmlformats.org/officeDocument/2006/relationships/slide" Target="slide3.xml"/><Relationship Id="rId1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slide" Target="slide34.xml"/><Relationship Id="rId4" Type="http://schemas.openxmlformats.org/officeDocument/2006/relationships/diagramLayout" Target="../diagrams/layout7.xml"/><Relationship Id="rId9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2.xml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slide" Target="slide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2.xml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54.jpeg"/><Relationship Id="rId7" Type="http://schemas.openxmlformats.org/officeDocument/2006/relationships/slide" Target="slide3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slide" Target="slide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jpeg"/><Relationship Id="rId11" Type="http://schemas.openxmlformats.org/officeDocument/2006/relationships/slide" Target="slide39.xml"/><Relationship Id="rId5" Type="http://schemas.openxmlformats.org/officeDocument/2006/relationships/image" Target="../media/image60.jpeg"/><Relationship Id="rId10" Type="http://schemas.openxmlformats.org/officeDocument/2006/relationships/slide" Target="slide38.xml"/><Relationship Id="rId4" Type="http://schemas.openxmlformats.org/officeDocument/2006/relationships/image" Target="../media/image59.jpeg"/><Relationship Id="rId9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18" Type="http://schemas.openxmlformats.org/officeDocument/2006/relationships/slide" Target="slide24.xml"/><Relationship Id="rId3" Type="http://schemas.openxmlformats.org/officeDocument/2006/relationships/image" Target="../media/image9.png"/><Relationship Id="rId21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openxmlformats.org/officeDocument/2006/relationships/slide" Target="slide23.xml"/><Relationship Id="rId2" Type="http://schemas.openxmlformats.org/officeDocument/2006/relationships/notesSlide" Target="../notesSlides/notesSlide4.xml"/><Relationship Id="rId16" Type="http://schemas.openxmlformats.org/officeDocument/2006/relationships/slide" Target="slide17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24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slide" Target="slide16.xml"/><Relationship Id="rId23" Type="http://schemas.openxmlformats.org/officeDocument/2006/relationships/image" Target="../media/image18.png"/><Relationship Id="rId10" Type="http://schemas.openxmlformats.org/officeDocument/2006/relationships/slide" Target="slide4.xml"/><Relationship Id="rId19" Type="http://schemas.openxmlformats.org/officeDocument/2006/relationships/slide" Target="slide25.xml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slide" Target="slide5.xml"/><Relationship Id="rId22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66.jpeg"/><Relationship Id="rId7" Type="http://schemas.openxmlformats.org/officeDocument/2006/relationships/slide" Target="slide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67.jpeg"/><Relationship Id="rId4" Type="http://schemas.openxmlformats.org/officeDocument/2006/relationships/image" Target="../media/image25.jpeg"/><Relationship Id="rId9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6.xml"/><Relationship Id="rId11" Type="http://schemas.openxmlformats.org/officeDocument/2006/relationships/slide" Target="slide43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6.xml"/><Relationship Id="rId17" Type="http://schemas.openxmlformats.org/officeDocument/2006/relationships/slide" Target="slide43.xml"/><Relationship Id="rId2" Type="http://schemas.openxmlformats.org/officeDocument/2006/relationships/notesSlide" Target="../notesSlides/notesSlide5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slide" Target="slide5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24.xml"/><Relationship Id="rId10" Type="http://schemas.openxmlformats.org/officeDocument/2006/relationships/slide" Target="slide6.xml"/><Relationship Id="rId4" Type="http://schemas.openxmlformats.org/officeDocument/2006/relationships/diagramLayout" Target="../diagrams/layout1.xml"/><Relationship Id="rId9" Type="http://schemas.openxmlformats.org/officeDocument/2006/relationships/slide" Target="slide3.xml"/><Relationship Id="rId1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jpeg"/><Relationship Id="rId7" Type="http://schemas.openxmlformats.org/officeDocument/2006/relationships/slide" Target="slide16.xml"/><Relationship Id="rId12" Type="http://schemas.openxmlformats.org/officeDocument/2006/relationships/slide" Target="slide4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2.jpe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jpeg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slide" Target="slide11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slide" Target="slide8.xml"/><Relationship Id="rId5" Type="http://schemas.openxmlformats.org/officeDocument/2006/relationships/image" Target="../media/image26.jpeg"/><Relationship Id="rId15" Type="http://schemas.openxmlformats.org/officeDocument/2006/relationships/slide" Target="slide14.xml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950" y="57100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Life is a struggle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	Credit makes it less of a hassle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838200"/>
            <a:ext cx="7242048" cy="685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2000" b="1" i="1" cap="all" dirty="0" smtClean="0">
                <a:solidFill>
                  <a:srgbClr val="FF0000"/>
                </a:solidFill>
                <a:latin typeface="+mj-lt"/>
              </a:rPr>
              <a:t>Business to business facilities </a:t>
            </a:r>
            <a:r>
              <a:rPr lang="en-US" sz="2000" dirty="0" smtClean="0">
                <a:solidFill>
                  <a:schemeClr val="tx2"/>
                </a:solidFill>
              </a:rPr>
              <a:t>(Trade Credit)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23760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What Does Consumer Credit Insurance Cover?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52" name="Rectangle 51">
              <a:hlinkClick r:id="rId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76" name="Rectangle 75">
              <a:hlinkClick r:id="rId4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79" name="Rectangle 78">
              <a:hlinkClick r:id="rId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82" name="Rectangle 81">
              <a:hlinkClick r:id="rId6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85" name="Rectangle 84">
              <a:hlinkClick r:id="rId7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752600" y="14478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Trade credit insurance provides </a:t>
            </a:r>
            <a:r>
              <a:rPr lang="en-US" sz="2800" b="1" dirty="0" smtClean="0"/>
              <a:t>protection of accounts receivable</a:t>
            </a:r>
            <a:r>
              <a:rPr lang="en-US" sz="2800" dirty="0" smtClean="0"/>
              <a:t> (sales to buyers on credit) </a:t>
            </a:r>
            <a:r>
              <a:rPr lang="en-US" sz="2800" b="1" dirty="0" smtClean="0"/>
              <a:t>from</a:t>
            </a:r>
            <a:r>
              <a:rPr lang="en-US" sz="2800" dirty="0" smtClean="0"/>
              <a:t> losses due to </a:t>
            </a:r>
            <a:r>
              <a:rPr lang="en-US" sz="2800" b="1" dirty="0" smtClean="0"/>
              <a:t>credit risks</a:t>
            </a:r>
            <a:r>
              <a:rPr lang="en-US" sz="2800" dirty="0" smtClean="0"/>
              <a:t>, such as default, insolvency and bankruptcy.</a:t>
            </a:r>
          </a:p>
          <a:p>
            <a:endParaRPr lang="en-US" sz="2800" dirty="0" smtClean="0"/>
          </a:p>
          <a:p>
            <a:r>
              <a:rPr lang="en-US" sz="2800" dirty="0" smtClean="0"/>
              <a:t>The buyers can be in the same country of the insured business (</a:t>
            </a:r>
            <a:r>
              <a:rPr lang="en-US" sz="2800" b="1" dirty="0" smtClean="0"/>
              <a:t>domestic trade</a:t>
            </a:r>
            <a:r>
              <a:rPr lang="en-US" sz="2800" dirty="0" smtClean="0"/>
              <a:t>) or in another country (</a:t>
            </a:r>
            <a:r>
              <a:rPr lang="en-US" sz="2800" b="1" dirty="0" smtClean="0"/>
              <a:t>export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sandystrachan.files.wordpress.com/2012/08/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1432534" cy="13716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1600200" y="1261732"/>
            <a:ext cx="48768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Advantages to the Insured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http://3.bp.blogspot.com/_lXGBqUFo2mI/TPv6JsVileI/AAAAAAAAKcU/mHe3XuPFsmc/s1600/FLOWERS-in-a-pot-13.jpg"/>
          <p:cNvPicPr>
            <a:picLocks noChangeAspect="1" noChangeArrowheads="1"/>
          </p:cNvPicPr>
          <p:nvPr/>
        </p:nvPicPr>
        <p:blipFill>
          <a:blip r:embed="rId4" cstate="print">
            <a:lum bright="3000"/>
          </a:blip>
          <a:srcRect/>
          <a:stretch>
            <a:fillRect/>
          </a:stretch>
        </p:blipFill>
        <p:spPr bwMode="auto">
          <a:xfrm>
            <a:off x="4769844" y="2976441"/>
            <a:ext cx="1827657" cy="2743200"/>
          </a:xfrm>
          <a:prstGeom prst="rect">
            <a:avLst/>
          </a:prstGeom>
          <a:noFill/>
        </p:spPr>
      </p:pic>
      <p:pic>
        <p:nvPicPr>
          <p:cNvPr id="46086" name="Picture 6" descr="http://3.bp.blogspot.com/_lXGBqUFo2mI/TPv6HQTkBPI/AAAAAAAAKcQ/RPANwZh7j5Y/s1600/FLOWERS-in-a-pot-2.jpg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/>
          <a:stretch>
            <a:fillRect/>
          </a:stretch>
        </p:blipFill>
        <p:spPr bwMode="auto">
          <a:xfrm>
            <a:off x="1828418" y="3817951"/>
            <a:ext cx="1219582" cy="1828800"/>
          </a:xfrm>
          <a:prstGeom prst="rect">
            <a:avLst/>
          </a:prstGeom>
          <a:noFill/>
        </p:spPr>
      </p:pic>
      <p:pic>
        <p:nvPicPr>
          <p:cNvPr id="46088" name="Picture 8" descr="http://4.bp.blogspot.com/_lXGBqUFo2mI/TPv5W8jcHRI/AAAAAAAAKcE/5Z0l73Wt4H8/s1600/FLOWERS-in-a-pot-5.jpg"/>
          <p:cNvPicPr>
            <a:picLocks noChangeAspect="1" noChangeArrowheads="1"/>
          </p:cNvPicPr>
          <p:nvPr/>
        </p:nvPicPr>
        <p:blipFill>
          <a:blip r:embed="rId6" cstate="print">
            <a:lum bright="3000"/>
          </a:blip>
          <a:srcRect b="4725"/>
          <a:stretch>
            <a:fillRect/>
          </a:stretch>
        </p:blipFill>
        <p:spPr bwMode="auto">
          <a:xfrm>
            <a:off x="3143697" y="3384604"/>
            <a:ext cx="1524000" cy="2177996"/>
          </a:xfrm>
          <a:prstGeom prst="rect">
            <a:avLst/>
          </a:prstGeom>
          <a:noFill/>
        </p:spPr>
      </p:pic>
      <p:pic>
        <p:nvPicPr>
          <p:cNvPr id="46090" name="Picture 10" descr="http://4.bp.blogspot.com/_lXGBqUFo2mI/TPv6FAvZzCI/AAAAAAAAKcM/7C5OoxwOzog/s1600/FLOWERS-in-a-pot-7.jpg"/>
          <p:cNvPicPr>
            <a:picLocks noChangeAspect="1" noChangeArrowheads="1"/>
          </p:cNvPicPr>
          <p:nvPr/>
        </p:nvPicPr>
        <p:blipFill>
          <a:blip r:embed="rId7" cstate="print">
            <a:lum bright="3000"/>
          </a:blip>
          <a:srcRect l="6441" r="5344"/>
          <a:stretch>
            <a:fillRect/>
          </a:stretch>
        </p:blipFill>
        <p:spPr bwMode="auto">
          <a:xfrm>
            <a:off x="6333464" y="1905000"/>
            <a:ext cx="2286000" cy="3889510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>
            <a:off x="1524000" y="3169920"/>
            <a:ext cx="1828800" cy="640080"/>
            <a:chOff x="76352" y="1491765"/>
            <a:chExt cx="1590824" cy="576425"/>
          </a:xfrm>
        </p:grpSpPr>
        <p:sp>
          <p:nvSpPr>
            <p:cNvPr id="11" name="Rounded Rectangle 10"/>
            <p:cNvSpPr/>
            <p:nvPr/>
          </p:nvSpPr>
          <p:spPr>
            <a:xfrm>
              <a:off x="76352" y="1491765"/>
              <a:ext cx="1590824" cy="57642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3235" y="1508648"/>
              <a:ext cx="1557058" cy="542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cap="all" dirty="0" smtClean="0">
                  <a:solidFill>
                    <a:schemeClr val="bg1"/>
                  </a:solidFill>
                </a:rPr>
                <a:t>Indemnity in case of payment default </a:t>
              </a:r>
              <a:endParaRPr lang="en-US" sz="1600" b="1" cap="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688963" y="1711488"/>
            <a:ext cx="1828800" cy="640080"/>
            <a:chOff x="1841053" y="2398493"/>
            <a:chExt cx="1811652" cy="692755"/>
          </a:xfrm>
        </p:grpSpPr>
        <p:sp>
          <p:nvSpPr>
            <p:cNvPr id="14" name="Rounded Rectangle 13"/>
            <p:cNvSpPr/>
            <p:nvPr/>
          </p:nvSpPr>
          <p:spPr>
            <a:xfrm>
              <a:off x="1841053" y="2398493"/>
              <a:ext cx="1811652" cy="69275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861343" y="2418783"/>
              <a:ext cx="1771072" cy="65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tx2"/>
                  </a:solidFill>
                </a:rPr>
                <a:t>M</a:t>
              </a:r>
              <a:r>
                <a:rPr lang="en-US" sz="1600" b="1" cap="all" dirty="0" smtClean="0">
                  <a:solidFill>
                    <a:schemeClr val="tx2"/>
                  </a:solidFill>
                </a:rPr>
                <a:t>oney and time    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SAVING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2971799" y="2441588"/>
            <a:ext cx="1828800" cy="640080"/>
            <a:chOff x="3841265" y="1477610"/>
            <a:chExt cx="1558753" cy="605955"/>
          </a:xfrm>
        </p:grpSpPr>
        <p:sp>
          <p:nvSpPr>
            <p:cNvPr id="19" name="Rounded Rectangle 18"/>
            <p:cNvSpPr/>
            <p:nvPr/>
          </p:nvSpPr>
          <p:spPr>
            <a:xfrm>
              <a:off x="3841265" y="1477610"/>
              <a:ext cx="1558753" cy="60595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859013" y="1495358"/>
              <a:ext cx="1523257" cy="570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cap="all" dirty="0" smtClean="0">
                  <a:solidFill>
                    <a:schemeClr val="tx2"/>
                  </a:solidFill>
                </a:rPr>
                <a:t>No worry about      legal aspects</a:t>
              </a:r>
              <a:endParaRPr lang="en-US" sz="1600" b="1" cap="al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6477000" y="976060"/>
            <a:ext cx="1828800" cy="640080"/>
            <a:chOff x="3841265" y="1477610"/>
            <a:chExt cx="1558753" cy="605955"/>
          </a:xfrm>
          <a:solidFill>
            <a:schemeClr val="tx2"/>
          </a:solidFill>
        </p:grpSpPr>
        <p:sp>
          <p:nvSpPr>
            <p:cNvPr id="22" name="Rounded Rectangle 21"/>
            <p:cNvSpPr/>
            <p:nvPr/>
          </p:nvSpPr>
          <p:spPr>
            <a:xfrm>
              <a:off x="3841265" y="1477610"/>
              <a:ext cx="1558753" cy="60595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859013" y="1495358"/>
              <a:ext cx="1523257" cy="5704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1">
              <a:noAutofit/>
            </a:bodyPr>
            <a:lstStyle/>
            <a:p>
              <a:pPr lvl="0" algn="ctr"/>
              <a:r>
                <a:rPr lang="en-US" sz="1600" b="1" dirty="0" smtClean="0">
                  <a:solidFill>
                    <a:schemeClr val="bg1"/>
                  </a:solidFill>
                </a:rPr>
                <a:t>TRANQUILITY                  TO THE INSURED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43" name="Rectangle 42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67" name="Rectangle 66">
              <a:hlinkClick r:id="rId9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9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70" name="Rectangle 69">
              <a:hlinkClick r:id="rId10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73" name="Rectangle 72">
              <a:hlinkClick r:id="rId11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5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76" name="Rectangle 75">
              <a:hlinkClick r:id="rId12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Advantages to Insurance Companies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4"/>
          <p:cNvSpPr/>
          <p:nvPr/>
        </p:nvSpPr>
        <p:spPr>
          <a:xfrm>
            <a:off x="1600200" y="1676400"/>
            <a:ext cx="6806939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r>
              <a:rPr lang="en-US" sz="2000" kern="1200" dirty="0" smtClean="0">
                <a:solidFill>
                  <a:srgbClr val="0033CC"/>
                </a:solidFill>
              </a:rPr>
              <a:t> </a:t>
            </a: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1828800" y="1295400"/>
            <a:ext cx="6833440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1828800" y="4495800"/>
            <a:ext cx="6880132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graphicFrame>
        <p:nvGraphicFramePr>
          <p:cNvPr id="45" name="Diagram 44"/>
          <p:cNvGraphicFramePr/>
          <p:nvPr/>
        </p:nvGraphicFramePr>
        <p:xfrm>
          <a:off x="1524000" y="1027106"/>
          <a:ext cx="713232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ectangle 33">
            <a:hlinkClick r:id="rId8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35" name="Rectangle 34">
            <a:hlinkClick r:id="rId9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31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33" name="Rectangle 32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60" name="Rectangle 59">
              <a:hlinkClick r:id="rId11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2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63" name="Rectangle 62">
              <a:hlinkClick r:id="rId12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5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66" name="Rectangle 65">
              <a:hlinkClick r:id="rId9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8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69" name="Rectangle 68">
              <a:hlinkClick r:id="rId13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Advantages to Insurance Companies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4"/>
          <p:cNvSpPr/>
          <p:nvPr/>
        </p:nvSpPr>
        <p:spPr>
          <a:xfrm>
            <a:off x="1600200" y="1676400"/>
            <a:ext cx="6806939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r>
              <a:rPr lang="en-US" sz="2000" kern="1200" dirty="0" smtClean="0">
                <a:solidFill>
                  <a:srgbClr val="0033CC"/>
                </a:solidFill>
              </a:rPr>
              <a:t> </a:t>
            </a: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1828800" y="1295400"/>
            <a:ext cx="6833440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1828800" y="4495800"/>
            <a:ext cx="6880132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31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33" name="Rectangle 32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59" name="Rectangle 58">
              <a:hlinkClick r:id="rId6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62" name="Rectangle 61">
              <a:hlinkClick r:id="rId7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4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65" name="Rectangle 64">
              <a:hlinkClick r:id="rId4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7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68" name="Rectangle 67">
              <a:hlinkClick r:id="rId8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Diagram 73"/>
          <p:cNvGraphicFramePr/>
          <p:nvPr/>
        </p:nvGraphicFramePr>
        <p:xfrm>
          <a:off x="1524000" y="1397000"/>
          <a:ext cx="7162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Advantages to reinsurance companies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4"/>
          <p:cNvSpPr/>
          <p:nvPr/>
        </p:nvSpPr>
        <p:spPr>
          <a:xfrm>
            <a:off x="1600200" y="1676400"/>
            <a:ext cx="6806939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r>
              <a:rPr lang="en-US" sz="2000" kern="1200" dirty="0" smtClean="0">
                <a:solidFill>
                  <a:srgbClr val="0033CC"/>
                </a:solidFill>
              </a:rPr>
              <a:t> </a:t>
            </a: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1828800" y="1295400"/>
            <a:ext cx="6833440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1828800" y="4495800"/>
            <a:ext cx="6880132" cy="481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91440" rIns="60960" bIns="0" numCol="1" spcCol="1270" anchor="ctr" anchorCtr="0">
            <a:noAutofit/>
          </a:bodyPr>
          <a:lstStyle/>
          <a:p>
            <a:pPr lvl="0" algn="ctr" defTabSz="711200">
              <a:spcAft>
                <a:spcPct val="35000"/>
              </a:spcAft>
            </a:pPr>
            <a:endParaRPr lang="en-US" sz="2000" kern="1200" dirty="0">
              <a:solidFill>
                <a:srgbClr val="0033CC"/>
              </a:solidFill>
            </a:endParaRPr>
          </a:p>
        </p:txBody>
      </p:sp>
      <p:graphicFrame>
        <p:nvGraphicFramePr>
          <p:cNvPr id="45" name="Diagram 44"/>
          <p:cNvGraphicFramePr/>
          <p:nvPr/>
        </p:nvGraphicFramePr>
        <p:xfrm>
          <a:off x="1752600" y="990600"/>
          <a:ext cx="6629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4648200"/>
            <a:ext cx="3200400" cy="4616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PORTFOLIO CONTROL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38" name="Rectangle 37">
            <a:hlinkClick r:id="rId9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33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34" name="Rectangle 33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61" name="Rectangle 60">
              <a:hlinkClick r:id="rId11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3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64" name="Rectangle 63">
              <a:hlinkClick r:id="rId12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67" name="Rectangle 66">
              <a:hlinkClick r:id="rId13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9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70" name="Rectangle 69">
              <a:hlinkClick r:id="rId9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Advantages to reinsurance companies</a:t>
            </a:r>
            <a:endParaRPr lang="en-US" sz="3200" dirty="0" smtClean="0">
              <a:solidFill>
                <a:schemeClr val="tx1"/>
              </a:solidFill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1851835" y="1295400"/>
          <a:ext cx="643446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49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50" name="Rectangle 49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54" name="Rectangle 53">
              <a:hlinkClick r:id="rId11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57" name="Rectangle 56">
              <a:hlinkClick r:id="rId12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9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60" name="Rectangle 59">
              <a:hlinkClick r:id="rId13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2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63" name="Rectangle 62">
              <a:hlinkClick r:id="rId9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Departments</a:t>
            </a:r>
          </a:p>
        </p:txBody>
      </p:sp>
      <p:graphicFrame>
        <p:nvGraphicFramePr>
          <p:cNvPr id="45" name="Diagram 44"/>
          <p:cNvGraphicFramePr/>
          <p:nvPr/>
        </p:nvGraphicFramePr>
        <p:xfrm>
          <a:off x="1547880" y="936008"/>
          <a:ext cx="706272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6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87" name="Rectangle 86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91" name="Rectangle 90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95" name="Rectangle 94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99" name="Rectangle 98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03" name="Rectangle 102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07" name="Rectangle 106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11" name="Rectangle 110">
              <a:hlinkClick r:id="rId1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15" name="Rectangle 114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19" name="Rectangle 118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4" name="Rectangle 43">
            <a:hlinkClick r:id="rId5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pic>
        <p:nvPicPr>
          <p:cNvPr id="1027" name="Picture 3" descr="C:\Users\User\Desktop\FADI\Customer F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8920" y="977900"/>
            <a:ext cx="7096760" cy="4838700"/>
          </a:xfrm>
          <a:prstGeom prst="rect">
            <a:avLst/>
          </a:prstGeom>
          <a:noFill/>
        </p:spPr>
      </p:pic>
      <p:sp>
        <p:nvSpPr>
          <p:cNvPr id="45" name="Rectangle 44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7" name="Rectangle 46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49" name="Rectangle 48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129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30" name="Rectangle 129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34" name="Rectangle 133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38" name="Rectangle 137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42" name="Rectangle 141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46" name="Rectangle 145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50" name="Rectangle 149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54" name="Rectangle 153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58" name="Rectangle 157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62" name="Rectangle 161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pic>
        <p:nvPicPr>
          <p:cNvPr id="2050" name="Picture 2" descr="C:\Users\User\Desktop\FADI\Credit Applicati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6" y="914400"/>
            <a:ext cx="7024699" cy="4953000"/>
          </a:xfrm>
          <a:prstGeom prst="rect">
            <a:avLst/>
          </a:prstGeom>
          <a:noFill/>
        </p:spPr>
      </p:pic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9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96" name="Rectangle 9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00" name="Rectangle 9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04" name="Rectangle 10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08" name="Rectangle 10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20" name="Rectangle 11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24" name="Rectangle 123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28" name="Rectangle 12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pic>
        <p:nvPicPr>
          <p:cNvPr id="4098" name="Picture 2" descr="C:\Users\User\Desktop\FADI\Production Bordere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6" y="914400"/>
            <a:ext cx="7040880" cy="4953000"/>
          </a:xfrm>
          <a:prstGeom prst="rect">
            <a:avLst/>
          </a:prstGeom>
          <a:noFill/>
        </p:spPr>
      </p:pic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9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96" name="Rectangle 9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00" name="Rectangle 9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04" name="Rectangle 10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08" name="Rectangle 10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20" name="Rectangle 11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24" name="Rectangle 123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28" name="Rectangle 12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http://cobaltpm.com/wp-content/uploads/2012/12/project-team-hands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191" y="838200"/>
            <a:ext cx="7232904" cy="5102352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3657600" y="2438400"/>
            <a:ext cx="5029200" cy="1905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55385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CS&amp;T Holding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pic>
        <p:nvPicPr>
          <p:cNvPr id="3075" name="Picture 3" descr="C:\Users\User\Desktop\FADI\Follow 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6" y="914400"/>
            <a:ext cx="7040880" cy="4876800"/>
          </a:xfrm>
          <a:prstGeom prst="rect">
            <a:avLst/>
          </a:prstGeom>
          <a:noFill/>
        </p:spPr>
      </p:pic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9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96" name="Rectangle 9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00" name="Rectangle 9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04" name="Rectangle 10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08" name="Rectangle 10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20" name="Rectangle 11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24" name="Rectangle 123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28" name="Rectangle 12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pic>
        <p:nvPicPr>
          <p:cNvPr id="5122" name="Picture 2" descr="C:\Users\User\Desktop\FADI\Claims Borderea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6" y="914400"/>
            <a:ext cx="7040880" cy="4876800"/>
          </a:xfrm>
          <a:prstGeom prst="rect">
            <a:avLst/>
          </a:prstGeom>
          <a:noFill/>
        </p:spPr>
      </p:pic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9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96" name="Rectangle 9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00" name="Rectangle 9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04" name="Rectangle 10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08" name="Rectangle 10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20" name="Rectangle 11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24" name="Rectangle 123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28" name="Rectangle 12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Database</a:t>
            </a:r>
          </a:p>
        </p:txBody>
      </p:sp>
      <p:pic>
        <p:nvPicPr>
          <p:cNvPr id="6146" name="Picture 2" descr="C:\Users\User\Desktop\FADI\Developed Statis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36" y="914400"/>
            <a:ext cx="7040880" cy="4953000"/>
          </a:xfrm>
          <a:prstGeom prst="rect">
            <a:avLst/>
          </a:prstGeom>
          <a:noFill/>
        </p:spPr>
      </p:pic>
      <p:sp>
        <p:nvSpPr>
          <p:cNvPr id="45" name="Rectangle 44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46" name="Rectangle 45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48" name="Rectangle 47">
            <a:hlinkClick r:id="rId7" action="ppaction://hlinksldjump"/>
          </p:cNvPr>
          <p:cNvSpPr/>
          <p:nvPr/>
        </p:nvSpPr>
        <p:spPr>
          <a:xfrm>
            <a:off x="8686800" y="201469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49" name="Rectangle 48">
            <a:hlinkClick r:id="rId8" action="ppaction://hlinksldjump"/>
          </p:cNvPr>
          <p:cNvSpPr/>
          <p:nvPr/>
        </p:nvSpPr>
        <p:spPr>
          <a:xfrm>
            <a:off x="8686800" y="240691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5</a:t>
            </a:r>
          </a:p>
        </p:txBody>
      </p:sp>
      <p:sp>
        <p:nvSpPr>
          <p:cNvPr id="50" name="Rectangle 49">
            <a:hlinkClick r:id="rId9" action="ppaction://hlinksldjump"/>
          </p:cNvPr>
          <p:cNvSpPr/>
          <p:nvPr/>
        </p:nvSpPr>
        <p:spPr>
          <a:xfrm>
            <a:off x="8686800" y="280416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6</a:t>
            </a:r>
          </a:p>
        </p:txBody>
      </p:sp>
      <p:grpSp>
        <p:nvGrpSpPr>
          <p:cNvPr id="9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96" name="Rectangle 9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00" name="Rectangle 9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04" name="Rectangle 10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08" name="Rectangle 10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20" name="Rectangle 11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24" name="Rectangle 123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28" name="Rectangle 12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2.bp.blogspot.com/-G1cxdHhvmu4/T6Sj7fRNa3I/AAAAAAAAADk/xmT8bODtGMA/s1600/Green+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063" y="3657600"/>
            <a:ext cx="1531737" cy="229490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Why Choose Credit Systems and Techniques</a:t>
            </a:r>
          </a:p>
        </p:txBody>
      </p:sp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6850" y="838200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de-DE" b="1" cap="all" dirty="0" smtClean="0">
                <a:solidFill>
                  <a:srgbClr val="FF0000"/>
                </a:solidFill>
                <a:latin typeface="+mj-lt"/>
              </a:rPr>
              <a:t>sole</a:t>
            </a:r>
            <a:r>
              <a:rPr lang="de-DE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b="1" dirty="0" smtClean="0">
                <a:solidFill>
                  <a:schemeClr val="tx2"/>
                </a:solidFill>
                <a:latin typeface="+mj-lt"/>
              </a:rPr>
              <a:t>credit insurance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TPA</a:t>
            </a:r>
            <a:r>
              <a:rPr lang="de-DE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tx2"/>
                </a:solidFill>
                <a:latin typeface="+mj-lt"/>
              </a:rPr>
              <a:t>in the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MENA</a:t>
            </a:r>
            <a:r>
              <a:rPr lang="de-DE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b="1" dirty="0" smtClean="0">
                <a:solidFill>
                  <a:schemeClr val="tx2"/>
                </a:solidFill>
                <a:latin typeface="+mj-lt"/>
              </a:rPr>
              <a:t>region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6850" y="1382233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Professional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expertise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in the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management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of Corporate and Individual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 credit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3040" y="1938668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Most </a:t>
            </a:r>
            <a:r>
              <a:rPr lang="en-US" b="1" cap="all" dirty="0" smtClean="0">
                <a:solidFill>
                  <a:srgbClr val="FF0000"/>
                </a:solidFill>
              </a:rPr>
              <a:t>Reinsurers </a:t>
            </a:r>
            <a:r>
              <a:rPr lang="en-US" dirty="0" smtClean="0">
                <a:solidFill>
                  <a:schemeClr val="tx2"/>
                </a:solidFill>
              </a:rPr>
              <a:t>dealing with </a:t>
            </a:r>
            <a:r>
              <a:rPr lang="en-US" b="1" dirty="0" smtClean="0">
                <a:solidFill>
                  <a:schemeClr val="tx2"/>
                </a:solidFill>
              </a:rPr>
              <a:t>Trade and Retail Credit Insurance </a:t>
            </a:r>
            <a:r>
              <a:rPr lang="en-US" b="1" cap="all" dirty="0" smtClean="0">
                <a:solidFill>
                  <a:srgbClr val="FF0000"/>
                </a:solidFill>
              </a:rPr>
              <a:t>require</a:t>
            </a:r>
            <a:r>
              <a:rPr lang="en-US" dirty="0" smtClean="0">
                <a:solidFill>
                  <a:schemeClr val="tx2"/>
                </a:solidFill>
              </a:rPr>
              <a:t> that </a:t>
            </a:r>
            <a:r>
              <a:rPr lang="en-US" b="1" dirty="0" smtClean="0">
                <a:solidFill>
                  <a:srgbClr val="FF0000"/>
                </a:solidFill>
              </a:rPr>
              <a:t>CS&amp;T</a:t>
            </a:r>
            <a:r>
              <a:rPr lang="en-US" dirty="0" smtClean="0">
                <a:solidFill>
                  <a:schemeClr val="tx2"/>
                </a:solidFill>
              </a:rPr>
              <a:t> be the </a:t>
            </a:r>
            <a:r>
              <a:rPr lang="en-US" b="1" cap="all" dirty="0" smtClean="0">
                <a:solidFill>
                  <a:srgbClr val="FF0000"/>
                </a:solidFill>
              </a:rPr>
              <a:t>credit administrator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3040" y="2658855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Acts as the </a:t>
            </a:r>
            <a:r>
              <a:rPr lang="en-US" b="1" cap="all" dirty="0" smtClean="0">
                <a:solidFill>
                  <a:srgbClr val="FF0000"/>
                </a:solidFill>
              </a:rPr>
              <a:t>true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b="1" cap="all" dirty="0" smtClean="0">
                <a:solidFill>
                  <a:srgbClr val="FF0000"/>
                </a:solidFill>
              </a:rPr>
              <a:t>effective back office </a:t>
            </a:r>
            <a:r>
              <a:rPr lang="en-US" dirty="0" smtClean="0">
                <a:solidFill>
                  <a:schemeClr val="tx2"/>
                </a:solidFill>
              </a:rPr>
              <a:t>to the </a:t>
            </a:r>
            <a:r>
              <a:rPr lang="en-US" b="1" dirty="0" smtClean="0">
                <a:solidFill>
                  <a:schemeClr val="tx2"/>
                </a:solidFill>
              </a:rPr>
              <a:t>Insurance</a:t>
            </a:r>
            <a:r>
              <a:rPr lang="en-US" dirty="0" smtClean="0">
                <a:solidFill>
                  <a:schemeClr val="tx2"/>
                </a:solidFill>
              </a:rPr>
              <a:t> and the </a:t>
            </a:r>
            <a:r>
              <a:rPr lang="en-US" b="1" dirty="0" smtClean="0">
                <a:solidFill>
                  <a:schemeClr val="tx2"/>
                </a:solidFill>
              </a:rPr>
              <a:t>Insured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3040" y="3337560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Long term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reliable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relationship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with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investigation companies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3040" y="3870960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Long term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reliable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relationship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with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Reinsurers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0" y="4382796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Large </a:t>
            </a:r>
            <a:r>
              <a:rPr lang="en-US" b="1" cap="all" dirty="0" smtClean="0">
                <a:solidFill>
                  <a:srgbClr val="FF0000"/>
                </a:solidFill>
              </a:rPr>
              <a:t>database </a:t>
            </a:r>
            <a:r>
              <a:rPr lang="en-US" dirty="0" smtClean="0">
                <a:solidFill>
                  <a:schemeClr val="tx2"/>
                </a:solidFill>
              </a:rPr>
              <a:t>with </a:t>
            </a:r>
            <a:r>
              <a:rPr lang="en-US" b="1" cap="all" dirty="0" smtClean="0">
                <a:solidFill>
                  <a:srgbClr val="FF0000"/>
                </a:solidFill>
              </a:rPr>
              <a:t>credit history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3039" y="4912360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Acts as an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efficient go – between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among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involved parties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5929" y="5394960"/>
            <a:ext cx="721995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Several </a:t>
            </a:r>
            <a:r>
              <a:rPr lang="en-US" b="1" cap="all" dirty="0" smtClean="0">
                <a:solidFill>
                  <a:srgbClr val="FF0000"/>
                </a:solidFill>
              </a:rPr>
              <a:t>lawyers</a:t>
            </a:r>
            <a:r>
              <a:rPr lang="en-US" dirty="0" smtClean="0">
                <a:solidFill>
                  <a:schemeClr val="tx2"/>
                </a:solidFill>
              </a:rPr>
              <a:t> engaged for </a:t>
            </a:r>
            <a:r>
              <a:rPr lang="en-US" b="1" dirty="0" smtClean="0">
                <a:solidFill>
                  <a:schemeClr val="tx2"/>
                </a:solidFill>
              </a:rPr>
              <a:t>recoveries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19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20" name="Rectangle 119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24" name="Rectangle 123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28" name="Rectangle 127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32" name="Rectangle 131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36" name="Rectangle 135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40" name="Rectangle 139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44" name="Rectangle 143">
              <a:hlinkClick r:id="rId10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48" name="Rectangle 147">
              <a:hlinkClick r:id="rId11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52" name="Rectangle 151">
              <a:hlinkClick r:id="rId12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://d2a3sh6vck2ks8.cloudfront.net/wp-content/uploads/2011/02/apple_pyramid_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14523"/>
            <a:ext cx="3657600" cy="242907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57325" y="838200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Over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half a million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credit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application assessed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Facts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7325" y="1423024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CST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is the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sole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credit insurance TPA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in the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MENA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region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4277" y="2013004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Over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50%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rate of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recovery – ongoing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5350" y="2598960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Have been managing over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USD 1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billion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of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credit portfolio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55350" y="3186038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Specialized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in-house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developed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software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52302" y="3770245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Treated over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3000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claims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2375" y="4359280"/>
            <a:ext cx="7223760" cy="5486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342900" indent="-342900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b="1" cap="all" dirty="0" smtClean="0">
                <a:solidFill>
                  <a:srgbClr val="FF0000"/>
                </a:solidFill>
                <a:latin typeface="+mj-lt"/>
              </a:rPr>
              <a:t>21 years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operation</a:t>
            </a:r>
          </a:p>
        </p:txBody>
      </p:sp>
      <p:grpSp>
        <p:nvGrpSpPr>
          <p:cNvPr id="112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13" name="Rectangle 112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17" name="Rectangle 116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21" name="Rectangle 120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25" name="Rectangle 124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29" name="Rectangle 128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33" name="Rectangle 132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37" name="Rectangle 136">
              <a:hlinkClick r:id="rId10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41" name="Rectangle 140">
              <a:hlinkClick r:id="rId11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45" name="Rectangle 144">
              <a:hlinkClick r:id="rId12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63040" y="8382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AL MASHREK INS &amp; REINS, </a:t>
            </a:r>
            <a:r>
              <a:rPr lang="de-DE" sz="2000" dirty="0" smtClean="0">
                <a:solidFill>
                  <a:schemeClr val="tx2"/>
                </a:solidFill>
              </a:rPr>
              <a:t>Lebanon</a:t>
            </a:r>
            <a:endParaRPr lang="de-DE" sz="2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Insurance Companies Utilizing CS&amp;T TPA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0" y="12954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ARABIA INSURANCE, </a:t>
            </a:r>
            <a:r>
              <a:rPr lang="de-DE" sz="2000" dirty="0" smtClean="0">
                <a:solidFill>
                  <a:schemeClr val="tx2"/>
                </a:solidFill>
              </a:rPr>
              <a:t>Lebanon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040" y="17526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AROPE INSURANCE, </a:t>
            </a:r>
            <a:r>
              <a:rPr lang="de-DE" sz="2000" dirty="0" smtClean="0">
                <a:solidFill>
                  <a:schemeClr val="tx2"/>
                </a:solidFill>
              </a:rPr>
              <a:t>Lebanon</a:t>
            </a:r>
            <a:endParaRPr lang="en-US" sz="2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3040" y="22098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MEDGULF INS &amp; REINS, </a:t>
            </a:r>
            <a:r>
              <a:rPr lang="de-DE" sz="2000" dirty="0" smtClean="0">
                <a:solidFill>
                  <a:schemeClr val="tx2"/>
                </a:solidFill>
                <a:latin typeface="+mj-lt"/>
              </a:rPr>
              <a:t>Lebanon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3040" y="26670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THE ARAB ASSURERS,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Jordan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63040" y="31242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DELTA INSURANCE,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Jordan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114800"/>
            <a:ext cx="60198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ARAB MISR INSURANCE GROUP (GIG), </a:t>
            </a:r>
            <a:r>
              <a:rPr lang="en-US" sz="2000" dirty="0" smtClean="0">
                <a:solidFill>
                  <a:schemeClr val="tx2"/>
                </a:solidFill>
              </a:rPr>
              <a:t>Egypt</a:t>
            </a:r>
            <a:endParaRPr lang="en-US" sz="2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3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4425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1377" y="3124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038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6400" y="4495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31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93134"/>
            <a:ext cx="548469" cy="365760"/>
          </a:xfrm>
          <a:prstGeom prst="rect">
            <a:avLst/>
          </a:prstGeom>
          <a:noFill/>
        </p:spPr>
      </p:pic>
      <p:pic>
        <p:nvPicPr>
          <p:cNvPr id="32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430" y="1339701"/>
            <a:ext cx="548469" cy="365760"/>
          </a:xfrm>
          <a:prstGeom prst="rect">
            <a:avLst/>
          </a:prstGeom>
          <a:noFill/>
        </p:spPr>
      </p:pic>
      <p:pic>
        <p:nvPicPr>
          <p:cNvPr id="33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459" y="1801508"/>
            <a:ext cx="548469" cy="365760"/>
          </a:xfrm>
          <a:prstGeom prst="rect">
            <a:avLst/>
          </a:prstGeom>
          <a:noFill/>
        </p:spPr>
      </p:pic>
      <p:pic>
        <p:nvPicPr>
          <p:cNvPr id="34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2248075"/>
            <a:ext cx="548469" cy="365760"/>
          </a:xfrm>
          <a:prstGeom prst="rect">
            <a:avLst/>
          </a:prstGeom>
          <a:noFill/>
        </p:spPr>
      </p:pic>
      <p:pic>
        <p:nvPicPr>
          <p:cNvPr id="40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4" cstate="print"/>
          <a:srcRect b="14829"/>
          <a:stretch>
            <a:fillRect/>
          </a:stretch>
        </p:blipFill>
        <p:spPr bwMode="auto">
          <a:xfrm>
            <a:off x="6858000" y="2711951"/>
            <a:ext cx="548640" cy="365760"/>
          </a:xfrm>
          <a:prstGeom prst="rect">
            <a:avLst/>
          </a:prstGeom>
          <a:noFill/>
        </p:spPr>
      </p:pic>
      <p:pic>
        <p:nvPicPr>
          <p:cNvPr id="41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4" cstate="print"/>
          <a:srcRect b="14829"/>
          <a:stretch>
            <a:fillRect/>
          </a:stretch>
        </p:blipFill>
        <p:spPr bwMode="auto">
          <a:xfrm>
            <a:off x="6853156" y="3171501"/>
            <a:ext cx="548640" cy="365760"/>
          </a:xfrm>
          <a:prstGeom prst="rect">
            <a:avLst/>
          </a:prstGeom>
          <a:noFill/>
        </p:spPr>
      </p:pic>
      <p:pic>
        <p:nvPicPr>
          <p:cNvPr id="43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67200"/>
            <a:ext cx="548533" cy="365760"/>
          </a:xfrm>
          <a:prstGeom prst="rect">
            <a:avLst/>
          </a:prstGeom>
          <a:noFill/>
        </p:spPr>
      </p:pic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35" name="Rectangle 34">
            <a:hlinkClick r:id="rId7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36" name="Rectangle 35">
            <a:hlinkClick r:id="rId8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grpSp>
        <p:nvGrpSpPr>
          <p:cNvPr id="145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6" name="Rectangle 14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0" name="Rectangle 14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4" name="Rectangle 15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58" name="Rectangle 15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2" name="Rectangle 161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6" name="Rectangle 165">
              <a:hlinkClick r:id="rId1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0" name="Rectangle 169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4" name="Rectangle 173">
              <a:hlinkClick r:id="rId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78" name="Rectangle 177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447800" y="45720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  <a:latin typeface="+mj-lt"/>
              </a:rPr>
              <a:t>Iskan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Insurance, </a:t>
            </a:r>
            <a:r>
              <a:rPr lang="en-US" sz="2000" dirty="0" smtClean="0">
                <a:solidFill>
                  <a:schemeClr val="tx2"/>
                </a:solidFill>
              </a:rPr>
              <a:t>Egypt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73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24400"/>
            <a:ext cx="548533" cy="365760"/>
          </a:xfrm>
          <a:prstGeom prst="rect">
            <a:avLst/>
          </a:prstGeom>
          <a:noFill/>
        </p:spPr>
      </p:pic>
      <p:sp>
        <p:nvSpPr>
          <p:cNvPr id="74" name="Rectangle 73"/>
          <p:cNvSpPr/>
          <p:nvPr/>
        </p:nvSpPr>
        <p:spPr>
          <a:xfrm>
            <a:off x="1447800" y="50292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United Insurance Company,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Egypt</a:t>
            </a:r>
          </a:p>
        </p:txBody>
      </p:sp>
      <p:pic>
        <p:nvPicPr>
          <p:cNvPr id="75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181600"/>
            <a:ext cx="548533" cy="365760"/>
          </a:xfrm>
          <a:prstGeom prst="rect">
            <a:avLst/>
          </a:prstGeom>
          <a:noFill/>
        </p:spPr>
      </p:pic>
      <p:sp>
        <p:nvSpPr>
          <p:cNvPr id="76" name="Rectangle 75"/>
          <p:cNvSpPr/>
          <p:nvPr/>
        </p:nvSpPr>
        <p:spPr>
          <a:xfrm>
            <a:off x="1447800" y="35814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Jordan International Insurance Company (Newton),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Jordan</a:t>
            </a:r>
          </a:p>
        </p:txBody>
      </p:sp>
      <p:pic>
        <p:nvPicPr>
          <p:cNvPr id="77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4" cstate="print"/>
          <a:srcRect b="14829"/>
          <a:stretch>
            <a:fillRect/>
          </a:stretch>
        </p:blipFill>
        <p:spPr bwMode="auto">
          <a:xfrm>
            <a:off x="6858000" y="3657600"/>
            <a:ext cx="548640" cy="365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12954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Bahrain National Insurance, </a:t>
            </a:r>
            <a:r>
              <a:rPr lang="de-DE" sz="2000" dirty="0" smtClean="0">
                <a:solidFill>
                  <a:schemeClr val="tx2"/>
                </a:solidFill>
                <a:latin typeface="+mj-lt"/>
              </a:rPr>
              <a:t>Bahrain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Insurance Companies Utilizing CS&amp;T TPA Services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3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4425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1377" y="3124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038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6400" y="4495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6" name="Rectangle 145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0" name="Rectangle 149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4" name="Rectangle 153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58" name="Rectangle 157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2" name="Rectangle 161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6" name="Rectangle 165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0" name="Rectangle 169">
              <a:hlinkClick r:id="rId13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4" name="Rectangle 173">
              <a:hlinkClick r:id="rId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78" name="Rectangle 177">
              <a:hlinkClick r:id="rId1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1447800" y="9144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UR INTERNATIONAL INSURANCE,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Iraq</a:t>
            </a:r>
          </a:p>
        </p:txBody>
      </p:sp>
      <p:pic>
        <p:nvPicPr>
          <p:cNvPr id="77" name="Picture 2" descr="File:Flag of Iraq.sv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990600"/>
            <a:ext cx="548640" cy="36553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1447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447800" y="19050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Enaya Insurance, </a:t>
            </a:r>
            <a:r>
              <a:rPr lang="de-DE" sz="2000" dirty="0" smtClean="0">
                <a:solidFill>
                  <a:schemeClr val="tx2"/>
                </a:solidFill>
                <a:latin typeface="+mj-lt"/>
              </a:rPr>
              <a:t>Kuwait</a:t>
            </a: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endParaRPr lang="de-DE" sz="20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1" y="1905001"/>
            <a:ext cx="5334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1447800" y="2362200"/>
            <a:ext cx="5090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Doha Insurance Company, </a:t>
            </a:r>
            <a:r>
              <a:rPr lang="de-DE" sz="2000" dirty="0" smtClean="0">
                <a:solidFill>
                  <a:schemeClr val="tx2"/>
                </a:solidFill>
                <a:latin typeface="+mj-lt"/>
              </a:rPr>
              <a:t>Qatar</a:t>
            </a: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endParaRPr lang="de-DE" sz="20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1" y="2362200"/>
            <a:ext cx="5334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47800" y="10668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BANK OF BEIRUT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Banks, Financial &amp; Trade Companies Utilizing CS&amp;T TPA Services (Lebanon)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15240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BLOM BANK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24384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CREDIT LIBANAIS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800" y="33528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CST FOR LOANS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3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4425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1377" y="3124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073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3530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31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36657"/>
            <a:ext cx="548469" cy="365760"/>
          </a:xfrm>
          <a:prstGeom prst="rect">
            <a:avLst/>
          </a:prstGeom>
          <a:noFill/>
        </p:spPr>
      </p:pic>
      <p:pic>
        <p:nvPicPr>
          <p:cNvPr id="32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76400"/>
            <a:ext cx="548469" cy="365760"/>
          </a:xfrm>
          <a:prstGeom prst="rect">
            <a:avLst/>
          </a:prstGeom>
          <a:noFill/>
        </p:spPr>
      </p:pic>
      <p:pic>
        <p:nvPicPr>
          <p:cNvPr id="33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33600"/>
            <a:ext cx="548469" cy="365760"/>
          </a:xfrm>
          <a:prstGeom prst="rect">
            <a:avLst/>
          </a:prstGeom>
          <a:noFill/>
        </p:spPr>
      </p:pic>
      <p:pic>
        <p:nvPicPr>
          <p:cNvPr id="36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0"/>
            <a:ext cx="548469" cy="365760"/>
          </a:xfrm>
          <a:prstGeom prst="rect">
            <a:avLst/>
          </a:prstGeom>
          <a:noFill/>
        </p:spPr>
      </p:pic>
      <p:sp>
        <p:nvSpPr>
          <p:cNvPr id="78" name="Rectangle 77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79" name="Rectangle 78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80" name="Rectangle 79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81" name="Rectangle 80">
            <a:hlinkClick r:id="rId7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grpSp>
        <p:nvGrpSpPr>
          <p:cNvPr id="147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8" name="Rectangle 147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2" name="Rectangle 151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6" name="Rectangle 15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60" name="Rectangle 15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4" name="Rectangle 16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8" name="Rectangle 16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2" name="Rectangle 171">
              <a:hlinkClick r:id="rId1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6" name="Rectangle 175">
              <a:hlinkClick r:id="rId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80" name="Rectangle 179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1447800" y="28956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AL BARAKA BANK</a:t>
            </a:r>
          </a:p>
        </p:txBody>
      </p:sp>
      <p:pic>
        <p:nvPicPr>
          <p:cNvPr id="72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90800"/>
            <a:ext cx="548469" cy="36576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1447800" y="19812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BML BANK</a:t>
            </a:r>
          </a:p>
        </p:txBody>
      </p:sp>
      <p:pic>
        <p:nvPicPr>
          <p:cNvPr id="62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548469" cy="36576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1447800" y="38100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Kettaneh (</a:t>
            </a:r>
            <a:r>
              <a:rPr lang="en-US" sz="2000" b="1" dirty="0" err="1" smtClean="0">
                <a:solidFill>
                  <a:schemeClr val="tx2"/>
                </a:solidFill>
              </a:rPr>
              <a:t>Pharma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47800" y="42672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Tamer </a:t>
            </a:r>
            <a:r>
              <a:rPr lang="en-US" sz="2000" b="1" dirty="0" err="1" smtClean="0">
                <a:solidFill>
                  <a:schemeClr val="tx2"/>
                </a:solidFill>
              </a:rPr>
              <a:t>Freres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47800" y="46482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Mideast Power Systems (ITG Group)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47800" y="50292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ALLCHEM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47800" y="5410200"/>
            <a:ext cx="5166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Protel</a:t>
            </a:r>
          </a:p>
        </p:txBody>
      </p:sp>
      <p:pic>
        <p:nvPicPr>
          <p:cNvPr id="68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548469" cy="365760"/>
          </a:xfrm>
          <a:prstGeom prst="rect">
            <a:avLst/>
          </a:prstGeom>
          <a:noFill/>
        </p:spPr>
      </p:pic>
      <p:pic>
        <p:nvPicPr>
          <p:cNvPr id="69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548469" cy="365760"/>
          </a:xfrm>
          <a:prstGeom prst="rect">
            <a:avLst/>
          </a:prstGeom>
          <a:noFill/>
        </p:spPr>
      </p:pic>
      <p:pic>
        <p:nvPicPr>
          <p:cNvPr id="70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548469" cy="365760"/>
          </a:xfrm>
          <a:prstGeom prst="rect">
            <a:avLst/>
          </a:prstGeom>
          <a:noFill/>
        </p:spPr>
      </p:pic>
      <p:pic>
        <p:nvPicPr>
          <p:cNvPr id="73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548469" cy="365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Banks, Financial &amp; Trade Companies Utilizing CS&amp;T TPA Services (Egypt)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47800" y="16002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BAVARIAN AUTO GROUP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3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4425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038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4098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548533" cy="365760"/>
          </a:xfrm>
          <a:prstGeom prst="rect">
            <a:avLst/>
          </a:prstGeom>
          <a:noFill/>
        </p:spPr>
      </p:pic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80" name="Rectangle 79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81" name="Rectangle 80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83" name="Rectangle 82">
            <a:hlinkClick r:id="rId7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447800" y="10668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BLOM BANK</a:t>
            </a:r>
          </a:p>
        </p:txBody>
      </p:sp>
      <p:pic>
        <p:nvPicPr>
          <p:cNvPr id="89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548533" cy="365760"/>
          </a:xfrm>
          <a:prstGeom prst="rect">
            <a:avLst/>
          </a:prstGeom>
          <a:noFill/>
        </p:spPr>
      </p:pic>
      <p:grpSp>
        <p:nvGrpSpPr>
          <p:cNvPr id="2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7" name="Rectangle 146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1" name="Rectangle 150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5" name="Rectangle 154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59" name="Rectangle 158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3" name="Rectangle 162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7" name="Rectangle 166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1" name="Rectangle 170">
              <a:hlinkClick r:id="rId1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5" name="Rectangle 174">
              <a:hlinkClick r:id="rId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79" name="Rectangle 178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1447800" y="20574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Dabur</a:t>
            </a:r>
            <a:r>
              <a:rPr lang="en-US" sz="2000" b="1" dirty="0" smtClean="0">
                <a:solidFill>
                  <a:schemeClr val="tx2"/>
                </a:solidFill>
              </a:rPr>
              <a:t> Egypt	</a:t>
            </a:r>
          </a:p>
        </p:txBody>
      </p:sp>
      <p:pic>
        <p:nvPicPr>
          <p:cNvPr id="65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09800"/>
            <a:ext cx="548533" cy="365760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1447800" y="25908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Sanita</a:t>
            </a:r>
            <a:r>
              <a:rPr lang="en-US" sz="2000" b="1" dirty="0" smtClean="0">
                <a:solidFill>
                  <a:schemeClr val="tx2"/>
                </a:solidFill>
              </a:rPr>
              <a:t> Egypt (</a:t>
            </a:r>
            <a:r>
              <a:rPr lang="en-US" sz="2000" b="1" dirty="0" err="1" smtClean="0">
                <a:solidFill>
                  <a:schemeClr val="tx2"/>
                </a:solidFill>
              </a:rPr>
              <a:t>Indevco</a:t>
            </a:r>
            <a:r>
              <a:rPr lang="en-US" sz="2000" b="1" dirty="0" smtClean="0">
                <a:solidFill>
                  <a:schemeClr val="tx2"/>
                </a:solidFill>
              </a:rPr>
              <a:t> group)	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47800" y="32004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Unipacknile</a:t>
            </a:r>
            <a:r>
              <a:rPr lang="en-US" sz="2000" b="1" dirty="0" smtClean="0">
                <a:solidFill>
                  <a:schemeClr val="tx2"/>
                </a:solidFill>
              </a:rPr>
              <a:t> Egypt (</a:t>
            </a:r>
            <a:r>
              <a:rPr lang="en-US" sz="2000" b="1" dirty="0" err="1" smtClean="0">
                <a:solidFill>
                  <a:schemeClr val="tx2"/>
                </a:solidFill>
              </a:rPr>
              <a:t>Indevco</a:t>
            </a:r>
            <a:r>
              <a:rPr lang="en-US" sz="2000" b="1" dirty="0" smtClean="0">
                <a:solidFill>
                  <a:schemeClr val="tx2"/>
                </a:solidFill>
              </a:rPr>
              <a:t> group)	</a:t>
            </a:r>
          </a:p>
        </p:txBody>
      </p:sp>
      <p:pic>
        <p:nvPicPr>
          <p:cNvPr id="68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67000"/>
            <a:ext cx="548533" cy="365760"/>
          </a:xfrm>
          <a:prstGeom prst="rect">
            <a:avLst/>
          </a:prstGeom>
          <a:noFill/>
        </p:spPr>
      </p:pic>
      <p:pic>
        <p:nvPicPr>
          <p:cNvPr id="69" name="Picture 2" descr="http://flagpedia.net/data/flags/ultra/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548533" cy="365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63040" y="8382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BLOM BANK, Jordan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Banks, Financial &amp; Trade Companies Utilizing CS&amp;T TPA Services (Jordan &amp; Iraq)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0" y="12954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SOCIETE GENERALE DE BANQUE, Jordan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040" y="17526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CAPITAL BANK OF JORDAN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3040" y="22098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EGYPTIAN ARAB LAND BANK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3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4425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32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60970" y="1011510"/>
            <a:ext cx="548640" cy="365760"/>
          </a:xfrm>
          <a:prstGeom prst="rect">
            <a:avLst/>
          </a:prstGeom>
          <a:noFill/>
        </p:spPr>
      </p:pic>
      <p:pic>
        <p:nvPicPr>
          <p:cNvPr id="33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6126" y="1471060"/>
            <a:ext cx="548640" cy="365760"/>
          </a:xfrm>
          <a:prstGeom prst="rect">
            <a:avLst/>
          </a:prstGeom>
          <a:noFill/>
        </p:spPr>
      </p:pic>
      <p:pic>
        <p:nvPicPr>
          <p:cNvPr id="34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1917890"/>
            <a:ext cx="548640" cy="365760"/>
          </a:xfrm>
          <a:prstGeom prst="rect">
            <a:avLst/>
          </a:prstGeom>
          <a:noFill/>
        </p:spPr>
      </p:pic>
      <p:pic>
        <p:nvPicPr>
          <p:cNvPr id="35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3156" y="2377440"/>
            <a:ext cx="548640" cy="365760"/>
          </a:xfrm>
          <a:prstGeom prst="rect">
            <a:avLst/>
          </a:prstGeom>
          <a:noFill/>
        </p:spPr>
      </p:pic>
      <p:sp>
        <p:nvSpPr>
          <p:cNvPr id="79" name="Rectangle 78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80" name="Rectangle 79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81" name="Rectangle 80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83" name="Rectangle 82">
            <a:hlinkClick r:id="rId7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grpSp>
        <p:nvGrpSpPr>
          <p:cNvPr id="146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7" name="Rectangle 146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1" name="Rectangle 150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5" name="Rectangle 154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59" name="Rectangle 158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3" name="Rectangle 162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7" name="Rectangle 166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1" name="Rectangle 170">
              <a:hlinkClick r:id="rId14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5" name="Rectangle 174">
              <a:hlinkClick r:id="rId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79" name="Rectangle 178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1524000" y="34290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NATIONAL BANK OF IRAQ</a:t>
            </a:r>
          </a:p>
        </p:txBody>
      </p:sp>
      <p:pic>
        <p:nvPicPr>
          <p:cNvPr id="65" name="Picture 2" descr="File:Flag of Iraq.sv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3581400"/>
            <a:ext cx="548640" cy="3655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s://encrypted-tbn2.gstatic.com/images?q=tbn:ANd9GcRtSnkow2QObJyzjgzFVG7OnvVkAJGCXTf_wy0Nts7gypTtplAt"/>
          <p:cNvPicPr>
            <a:picLocks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459675" y="838200"/>
            <a:ext cx="7232904" cy="511149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59675" y="838200"/>
            <a:ext cx="7223760" cy="1219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Established in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1997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+mj-lt"/>
              </a:rPr>
              <a:t>in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Beirut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- Lebanon,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Credit Systems and Techniques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CS&amp;T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) is today a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HOLDING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company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with subsidiaries existing in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MANY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regional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countries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Who is Credit Systems and Techniques?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9675" y="2441448"/>
            <a:ext cx="7223760" cy="12161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CS&amp;T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was first created as a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Third Party Administration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company (TPA) to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SUPPORT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insurance companies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 the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MANAGEMENT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of their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credit portfolios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9675" y="4117848"/>
            <a:ext cx="7223760" cy="12161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CS&amp;T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currently owns </a:t>
            </a:r>
            <a:r>
              <a:rPr lang="en-US" sz="2400" b="1" cap="all" dirty="0" smtClean="0">
                <a:solidFill>
                  <a:srgbClr val="FF0000"/>
                </a:solidFill>
                <a:latin typeface="+mj-lt"/>
              </a:rPr>
              <a:t>several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 companies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which businesses involve in addition to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TPA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400" b="1" cap="all" dirty="0" smtClean="0">
                <a:solidFill>
                  <a:srgbClr val="FF0000"/>
                </a:solidFill>
                <a:latin typeface="+mj-lt"/>
              </a:rPr>
              <a:t>Brokerage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400" b="1" cap="all" dirty="0" smtClean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and </a:t>
            </a:r>
            <a:r>
              <a:rPr lang="en-US" sz="2400" b="1" cap="all" dirty="0" smtClean="0">
                <a:solidFill>
                  <a:srgbClr val="FF0000"/>
                </a:solidFill>
                <a:latin typeface="+mj-lt"/>
              </a:rPr>
              <a:t>Financing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112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13" name="Rectangle 112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17" name="Rectangle 116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21" name="Rectangle 120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25" name="Rectangle 124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29" name="Rectangle 128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33" name="Rectangle 132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37" name="Rectangle 136">
              <a:hlinkClick r:id="rId11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41" name="Rectangle 140">
              <a:hlinkClick r:id="rId12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45" name="Rectangle 144">
              <a:hlinkClick r:id="rId13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508" y="4819015"/>
            <a:ext cx="54846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463040" y="8382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BLOM BANK Lebanon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Banks and Companies Utilizing CS&amp;T Bad Debts Recovery and Other 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39" y="1295400"/>
            <a:ext cx="5242561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cap="all" dirty="0" smtClean="0">
                <a:solidFill>
                  <a:schemeClr val="tx2"/>
                </a:solidFill>
                <a:latin typeface="+mj-lt"/>
              </a:rPr>
              <a:t>Bank Audi - Audi </a:t>
            </a:r>
            <a:r>
              <a:rPr lang="en-US" sz="2000" b="1" cap="all" dirty="0" err="1" smtClean="0">
                <a:solidFill>
                  <a:schemeClr val="tx2"/>
                </a:solidFill>
                <a:latin typeface="+mj-lt"/>
              </a:rPr>
              <a:t>Saradar</a:t>
            </a:r>
            <a:r>
              <a:rPr lang="en-US" sz="2000" b="1" cap="all" dirty="0" smtClean="0">
                <a:solidFill>
                  <a:schemeClr val="tx2"/>
                </a:solidFill>
                <a:latin typeface="+mj-lt"/>
              </a:rPr>
              <a:t>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040" y="17526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AROPE INSURANCE COMPANY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3040" y="22098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BEKDACHE GROUP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3040" y="26670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SHOUF NATIONAL COLLEGE </a:t>
            </a:r>
            <a:r>
              <a:rPr lang="en-US" sz="2000" dirty="0" smtClean="0">
                <a:solidFill>
                  <a:srgbClr val="000041"/>
                </a:solidFill>
                <a:latin typeface="+mj-lt"/>
              </a:rPr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37640" y="31242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F.A KETTANEH </a:t>
            </a:r>
            <a:r>
              <a:rPr lang="en-US" sz="1600" b="1" i="1" dirty="0" smtClean="0">
                <a:solidFill>
                  <a:schemeClr val="tx2"/>
                </a:solidFill>
                <a:latin typeface="+mj-lt"/>
              </a:rPr>
              <a:t>(VW, PORSH, SCODA)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63040" y="35814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ETS. GABRIEL ABOU ADAL </a:t>
            </a:r>
            <a:r>
              <a:rPr lang="pt-BR" sz="1600" b="1" i="1" dirty="0" smtClean="0">
                <a:solidFill>
                  <a:schemeClr val="tx2"/>
                </a:solidFill>
                <a:latin typeface="+mj-lt"/>
              </a:rPr>
              <a:t>(VOLVO)</a:t>
            </a:r>
            <a:endParaRPr lang="en-US" sz="16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3040" y="42672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CESAR DEBBAS &amp; FILS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3040" y="47244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BANQUE MISR LIBAN (BML)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838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1295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7952" y="1752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400" y="2209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de-DE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1377" y="3124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038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6400" y="4495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86400" y="4953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2050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93134"/>
            <a:ext cx="548469" cy="365760"/>
          </a:xfrm>
          <a:prstGeom prst="rect">
            <a:avLst/>
          </a:prstGeom>
          <a:noFill/>
        </p:spPr>
      </p:pic>
      <p:pic>
        <p:nvPicPr>
          <p:cNvPr id="31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430" y="1339701"/>
            <a:ext cx="548469" cy="365760"/>
          </a:xfrm>
          <a:prstGeom prst="rect">
            <a:avLst/>
          </a:prstGeom>
          <a:noFill/>
        </p:spPr>
      </p:pic>
      <p:pic>
        <p:nvPicPr>
          <p:cNvPr id="33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459" y="1801508"/>
            <a:ext cx="548469" cy="365760"/>
          </a:xfrm>
          <a:prstGeom prst="rect">
            <a:avLst/>
          </a:prstGeom>
          <a:noFill/>
        </p:spPr>
      </p:pic>
      <p:pic>
        <p:nvPicPr>
          <p:cNvPr id="34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2248075"/>
            <a:ext cx="548469" cy="365760"/>
          </a:xfrm>
          <a:prstGeom prst="rect">
            <a:avLst/>
          </a:prstGeom>
          <a:noFill/>
        </p:spPr>
      </p:pic>
      <p:pic>
        <p:nvPicPr>
          <p:cNvPr id="35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029" y="2727474"/>
            <a:ext cx="548469" cy="365760"/>
          </a:xfrm>
          <a:prstGeom prst="rect">
            <a:avLst/>
          </a:prstGeom>
          <a:noFill/>
        </p:spPr>
      </p:pic>
      <p:pic>
        <p:nvPicPr>
          <p:cNvPr id="36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3174041"/>
            <a:ext cx="548469" cy="365760"/>
          </a:xfrm>
          <a:prstGeom prst="rect">
            <a:avLst/>
          </a:prstGeom>
          <a:noFill/>
        </p:spPr>
      </p:pic>
      <p:pic>
        <p:nvPicPr>
          <p:cNvPr id="37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3635848"/>
            <a:ext cx="548469" cy="365760"/>
          </a:xfrm>
          <a:prstGeom prst="rect">
            <a:avLst/>
          </a:prstGeom>
          <a:noFill/>
        </p:spPr>
      </p:pic>
      <p:pic>
        <p:nvPicPr>
          <p:cNvPr id="40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4361815"/>
            <a:ext cx="54846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Rectangle 73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75" name="Rectangle 74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sp>
        <p:nvSpPr>
          <p:cNvPr id="76" name="Rectangle 75">
            <a:hlinkClick r:id="rId6" action="ppaction://hlinksldjump"/>
          </p:cNvPr>
          <p:cNvSpPr/>
          <p:nvPr/>
        </p:nvSpPr>
        <p:spPr>
          <a:xfrm>
            <a:off x="8686800" y="1622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3</a:t>
            </a:r>
          </a:p>
        </p:txBody>
      </p:sp>
      <p:sp>
        <p:nvSpPr>
          <p:cNvPr id="77" name="Rectangle 76">
            <a:hlinkClick r:id="rId7" action="ppaction://hlinksldjump"/>
          </p:cNvPr>
          <p:cNvSpPr/>
          <p:nvPr/>
        </p:nvSpPr>
        <p:spPr>
          <a:xfrm>
            <a:off x="8686800" y="200305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63040" y="5334000"/>
            <a:ext cx="52425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BLOM BANK Jordan</a:t>
            </a:r>
          </a:p>
        </p:txBody>
      </p:sp>
      <p:pic>
        <p:nvPicPr>
          <p:cNvPr id="80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8" cstate="print"/>
          <a:srcRect b="14829"/>
          <a:stretch>
            <a:fillRect/>
          </a:stretch>
        </p:blipFill>
        <p:spPr bwMode="auto">
          <a:xfrm>
            <a:off x="6864508" y="5463540"/>
            <a:ext cx="548640" cy="365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7" name="Rectangle 146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51" name="Rectangle 150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55" name="Rectangle 154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59" name="Rectangle 158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63" name="Rectangle 162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67" name="Rectangle 166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71" name="Rectangle 170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75" name="Rectangle 174">
              <a:hlinkClick r:id="rId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76" name="Straight Connector 175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79" name="Rectangle 178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ufo-contact.com/wp-content/uploads/2011/08/Columns-at-Baalbek.jpeg"/>
          <p:cNvPicPr>
            <a:picLocks noChangeAspect="1" noChangeArrowheads="1"/>
          </p:cNvPicPr>
          <p:nvPr/>
        </p:nvPicPr>
        <p:blipFill>
          <a:blip r:embed="rId3" cstate="print"/>
          <a:srcRect l="19092" t="16490" r="43151" b="45174"/>
          <a:stretch>
            <a:fillRect/>
          </a:stretch>
        </p:blipFill>
        <p:spPr bwMode="auto">
          <a:xfrm>
            <a:off x="1447800" y="838200"/>
            <a:ext cx="7232904" cy="510235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363433" y="2438400"/>
            <a:ext cx="5334000" cy="1905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US" sz="3000" cap="all" dirty="0" smtClean="0">
              <a:solidFill>
                <a:srgbClr val="FF0000"/>
              </a:solidFill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55385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Installments </a:t>
            </a:r>
          </a:p>
          <a:p>
            <a:pPr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&amp; Insurance</a:t>
            </a: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151514" y="1188384"/>
            <a:ext cx="1189429" cy="358012"/>
            <a:chOff x="158305" y="1380204"/>
            <a:chExt cx="1189429" cy="358012"/>
          </a:xfrm>
        </p:grpSpPr>
        <p:sp>
          <p:nvSpPr>
            <p:cNvPr id="6" name="Rectangle 5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Why I&amp;I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2"/>
          <p:cNvGrpSpPr/>
          <p:nvPr/>
        </p:nvGrpSpPr>
        <p:grpSpPr>
          <a:xfrm>
            <a:off x="-152400" y="1905000"/>
            <a:ext cx="1675401" cy="708149"/>
            <a:chOff x="158305" y="1259447"/>
            <a:chExt cx="1188721" cy="708149"/>
          </a:xfrm>
        </p:grpSpPr>
        <p:sp>
          <p:nvSpPr>
            <p:cNvPr id="10" name="Rectangle 9">
              <a:hlinkClick r:id="rId5" action="ppaction://hlinksldjump"/>
            </p:cNvPr>
            <p:cNvSpPr/>
            <p:nvPr/>
          </p:nvSpPr>
          <p:spPr>
            <a:xfrm>
              <a:off x="158305" y="1259447"/>
              <a:ext cx="1188721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Types of  Insurance Policies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74896" y="1916796"/>
              <a:ext cx="8434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74565" y="1967596"/>
              <a:ext cx="843414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153286" y="2860676"/>
            <a:ext cx="1189429" cy="568324"/>
            <a:chOff x="158305" y="1299943"/>
            <a:chExt cx="1189429" cy="568324"/>
          </a:xfrm>
        </p:grpSpPr>
        <p:sp>
          <p:nvSpPr>
            <p:cNvPr id="15" name="Rectangle 14">
              <a:hlinkClick r:id="rId6" action="ppaction://hlinksldjump"/>
            </p:cNvPr>
            <p:cNvSpPr/>
            <p:nvPr/>
          </p:nvSpPr>
          <p:spPr>
            <a:xfrm>
              <a:off x="158305" y="1299943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Insurance Companies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59014" y="1814416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58683" y="1868267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Why Insure through I&amp;I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1851835" y="1295400"/>
          <a:ext cx="643446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72"/>
          <p:cNvGrpSpPr/>
          <p:nvPr/>
        </p:nvGrpSpPr>
        <p:grpSpPr>
          <a:xfrm>
            <a:off x="151514" y="1188384"/>
            <a:ext cx="1189429" cy="358012"/>
            <a:chOff x="158305" y="1380204"/>
            <a:chExt cx="1189429" cy="358012"/>
          </a:xfrm>
        </p:grpSpPr>
        <p:sp>
          <p:nvSpPr>
            <p:cNvPr id="21" name="Rectangle 20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Why I&amp;I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72"/>
          <p:cNvGrpSpPr/>
          <p:nvPr/>
        </p:nvGrpSpPr>
        <p:grpSpPr>
          <a:xfrm>
            <a:off x="-152400" y="1905000"/>
            <a:ext cx="1675401" cy="708149"/>
            <a:chOff x="158305" y="1259447"/>
            <a:chExt cx="1188721" cy="708149"/>
          </a:xfrm>
        </p:grpSpPr>
        <p:sp>
          <p:nvSpPr>
            <p:cNvPr id="29" name="Rectangle 28">
              <a:hlinkClick r:id="rId9" action="ppaction://hlinksldjump"/>
            </p:cNvPr>
            <p:cNvSpPr/>
            <p:nvPr/>
          </p:nvSpPr>
          <p:spPr>
            <a:xfrm>
              <a:off x="158305" y="1259447"/>
              <a:ext cx="1188721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Types of  Insurance Policies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74896" y="1916796"/>
              <a:ext cx="8434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74565" y="1967596"/>
              <a:ext cx="843414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2"/>
          <p:cNvGrpSpPr/>
          <p:nvPr/>
        </p:nvGrpSpPr>
        <p:grpSpPr>
          <a:xfrm>
            <a:off x="153286" y="2860676"/>
            <a:ext cx="1189429" cy="568324"/>
            <a:chOff x="158305" y="1299943"/>
            <a:chExt cx="1189429" cy="568324"/>
          </a:xfrm>
        </p:grpSpPr>
        <p:sp>
          <p:nvSpPr>
            <p:cNvPr id="33" name="Rectangle 32">
              <a:hlinkClick r:id="rId10" action="ppaction://hlinksldjump"/>
            </p:cNvPr>
            <p:cNvSpPr/>
            <p:nvPr/>
          </p:nvSpPr>
          <p:spPr>
            <a:xfrm>
              <a:off x="158305" y="1299943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Insurance Companies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9014" y="1814416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58683" y="1868267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Types of Insurance Policies</a:t>
            </a:r>
          </a:p>
        </p:txBody>
      </p:sp>
      <p:grpSp>
        <p:nvGrpSpPr>
          <p:cNvPr id="20" name="Group 72"/>
          <p:cNvGrpSpPr/>
          <p:nvPr/>
        </p:nvGrpSpPr>
        <p:grpSpPr>
          <a:xfrm>
            <a:off x="151514" y="1188384"/>
            <a:ext cx="1189429" cy="358012"/>
            <a:chOff x="158305" y="1380204"/>
            <a:chExt cx="1189429" cy="358012"/>
          </a:xfrm>
        </p:grpSpPr>
        <p:sp>
          <p:nvSpPr>
            <p:cNvPr id="22" name="Rectangle 21">
              <a:hlinkClick r:id="rId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Why I&amp;I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72"/>
          <p:cNvGrpSpPr/>
          <p:nvPr/>
        </p:nvGrpSpPr>
        <p:grpSpPr>
          <a:xfrm>
            <a:off x="-152400" y="1905000"/>
            <a:ext cx="1675401" cy="708149"/>
            <a:chOff x="158305" y="1259447"/>
            <a:chExt cx="1188721" cy="708149"/>
          </a:xfrm>
        </p:grpSpPr>
        <p:sp>
          <p:nvSpPr>
            <p:cNvPr id="26" name="Rectangle 25">
              <a:hlinkClick r:id="rId4" action="ppaction://hlinksldjump"/>
            </p:cNvPr>
            <p:cNvSpPr/>
            <p:nvPr/>
          </p:nvSpPr>
          <p:spPr>
            <a:xfrm>
              <a:off x="158305" y="1259447"/>
              <a:ext cx="1188721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Types of  Insurance Policies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374896" y="1916796"/>
              <a:ext cx="8434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74565" y="1967596"/>
              <a:ext cx="843414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72"/>
          <p:cNvGrpSpPr/>
          <p:nvPr/>
        </p:nvGrpSpPr>
        <p:grpSpPr>
          <a:xfrm>
            <a:off x="153286" y="2860676"/>
            <a:ext cx="1189429" cy="568324"/>
            <a:chOff x="158305" y="1299943"/>
            <a:chExt cx="1189429" cy="568324"/>
          </a:xfrm>
        </p:grpSpPr>
        <p:sp>
          <p:nvSpPr>
            <p:cNvPr id="30" name="Rectangle 29">
              <a:hlinkClick r:id="rId5" action="ppaction://hlinksldjump"/>
            </p:cNvPr>
            <p:cNvSpPr/>
            <p:nvPr/>
          </p:nvSpPr>
          <p:spPr>
            <a:xfrm>
              <a:off x="158305" y="1299943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Insurance Companies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159014" y="1814416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8683" y="1868267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566532" y="1397000"/>
          <a:ext cx="70104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04800"/>
                <a:gridCol w="3352800"/>
              </a:tblGrid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Aviation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Medical Insurance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C.A.R. (Contractors All Risk)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Money Insurance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Credit Insurance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Motor</a:t>
                      </a:r>
                      <a:endParaRPr lang="en-US" sz="2000" b="1" i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D.B.A. (Defense Base Act)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Personal Accident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Expatriate Insurance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Professional Liability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Liability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Property (Fire &amp; Burglary)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indent="-117475">
                        <a:spcBef>
                          <a:spcPts val="0"/>
                        </a:spcBef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Life Insurance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Travel Insurance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Marine &amp; Hull Insurance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Workman's Compensation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63040" y="838200"/>
            <a:ext cx="55473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AL MASHREK INSURANCE &amp; REINSURANCE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Insurance Companies (Lebanon)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0" y="12954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AMANA INSURANCE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040" y="17526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ARABIA INSURANCE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3040" y="22098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+mj-lt"/>
              </a:rPr>
              <a:t>BANKERS ASSURANCE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7800" y="27432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COMPASS INSURANCE</a:t>
            </a:r>
            <a:endParaRPr lang="en-US" sz="20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32766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MEDGULF INSURANCE</a:t>
            </a:r>
            <a:endParaRPr lang="en-US" sz="20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8100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SECURITE ASSURANCE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4343400"/>
            <a:ext cx="53187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VICTOIRE ASSURANCE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4425" y="26670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81377" y="31242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1450" y="35814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40386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6400" y="4495800"/>
            <a:ext cx="32004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pic>
        <p:nvPicPr>
          <p:cNvPr id="2050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93134"/>
            <a:ext cx="548469" cy="365760"/>
          </a:xfrm>
          <a:prstGeom prst="rect">
            <a:avLst/>
          </a:prstGeom>
          <a:noFill/>
        </p:spPr>
      </p:pic>
      <p:pic>
        <p:nvPicPr>
          <p:cNvPr id="31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430" y="1339701"/>
            <a:ext cx="548469" cy="365760"/>
          </a:xfrm>
          <a:prstGeom prst="rect">
            <a:avLst/>
          </a:prstGeom>
          <a:noFill/>
        </p:spPr>
      </p:pic>
      <p:pic>
        <p:nvPicPr>
          <p:cNvPr id="33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459" y="1801508"/>
            <a:ext cx="548469" cy="365760"/>
          </a:xfrm>
          <a:prstGeom prst="rect">
            <a:avLst/>
          </a:prstGeom>
          <a:noFill/>
        </p:spPr>
      </p:pic>
      <p:pic>
        <p:nvPicPr>
          <p:cNvPr id="34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70" y="2248075"/>
            <a:ext cx="548469" cy="365760"/>
          </a:xfrm>
          <a:prstGeom prst="rect">
            <a:avLst/>
          </a:prstGeom>
          <a:noFill/>
        </p:spPr>
      </p:pic>
      <p:pic>
        <p:nvPicPr>
          <p:cNvPr id="36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19400"/>
            <a:ext cx="548469" cy="365760"/>
          </a:xfrm>
          <a:prstGeom prst="rect">
            <a:avLst/>
          </a:prstGeom>
          <a:noFill/>
        </p:spPr>
      </p:pic>
      <p:pic>
        <p:nvPicPr>
          <p:cNvPr id="37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548469" cy="365760"/>
          </a:xfrm>
          <a:prstGeom prst="rect">
            <a:avLst/>
          </a:prstGeom>
          <a:noFill/>
        </p:spPr>
      </p:pic>
      <p:pic>
        <p:nvPicPr>
          <p:cNvPr id="38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86200"/>
            <a:ext cx="548469" cy="365760"/>
          </a:xfrm>
          <a:prstGeom prst="rect">
            <a:avLst/>
          </a:prstGeom>
          <a:noFill/>
        </p:spPr>
      </p:pic>
      <p:pic>
        <p:nvPicPr>
          <p:cNvPr id="40" name="Picture 2" descr="http://www.ppt-backgrounds.net/wp-content/uploads/2013/01/Flag-of-Lebanon-powerpoint-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548469" cy="365760"/>
          </a:xfrm>
          <a:prstGeom prst="rect">
            <a:avLst/>
          </a:prstGeom>
          <a:noFill/>
        </p:spPr>
      </p:pic>
      <p:sp>
        <p:nvSpPr>
          <p:cNvPr id="50" name="Rectangle 49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51" name="Rectangle 50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52" name="Group 72"/>
          <p:cNvGrpSpPr/>
          <p:nvPr/>
        </p:nvGrpSpPr>
        <p:grpSpPr>
          <a:xfrm>
            <a:off x="151514" y="1188384"/>
            <a:ext cx="1189429" cy="358012"/>
            <a:chOff x="158305" y="1380204"/>
            <a:chExt cx="1189429" cy="358012"/>
          </a:xfrm>
        </p:grpSpPr>
        <p:sp>
          <p:nvSpPr>
            <p:cNvPr id="53" name="Rectangle 52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Why I&amp;I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72"/>
          <p:cNvGrpSpPr/>
          <p:nvPr/>
        </p:nvGrpSpPr>
        <p:grpSpPr>
          <a:xfrm>
            <a:off x="-152400" y="1905000"/>
            <a:ext cx="1675401" cy="708149"/>
            <a:chOff x="158305" y="1259447"/>
            <a:chExt cx="1188721" cy="708149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158305" y="1259447"/>
              <a:ext cx="1188721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Types of  Insurance Policies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74896" y="1916796"/>
              <a:ext cx="8434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74565" y="1967596"/>
              <a:ext cx="843414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/>
          <p:nvPr/>
        </p:nvGrpSpPr>
        <p:grpSpPr>
          <a:xfrm>
            <a:off x="153286" y="2860676"/>
            <a:ext cx="1189429" cy="568324"/>
            <a:chOff x="158305" y="1299943"/>
            <a:chExt cx="1189429" cy="568324"/>
          </a:xfrm>
        </p:grpSpPr>
        <p:sp>
          <p:nvSpPr>
            <p:cNvPr id="61" name="Rectangle 60">
              <a:hlinkClick r:id="rId5" action="ppaction://hlinksldjump"/>
            </p:cNvPr>
            <p:cNvSpPr/>
            <p:nvPr/>
          </p:nvSpPr>
          <p:spPr>
            <a:xfrm>
              <a:off x="158305" y="1299943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Insurance Companies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159014" y="1814416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58683" y="1868267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887399"/>
            <a:ext cx="548640" cy="365760"/>
          </a:xfrm>
          <a:prstGeom prst="rect">
            <a:avLst/>
          </a:prstGeom>
          <a:noFill/>
        </p:spPr>
      </p:pic>
      <p:pic>
        <p:nvPicPr>
          <p:cNvPr id="32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62641" y="1331845"/>
            <a:ext cx="548640" cy="365760"/>
          </a:xfrm>
          <a:prstGeom prst="rect">
            <a:avLst/>
          </a:prstGeom>
          <a:noFill/>
        </p:spPr>
      </p:pic>
      <p:pic>
        <p:nvPicPr>
          <p:cNvPr id="39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61310" y="1805109"/>
            <a:ext cx="548640" cy="365760"/>
          </a:xfrm>
          <a:prstGeom prst="rect">
            <a:avLst/>
          </a:prstGeom>
          <a:noFill/>
        </p:spPr>
      </p:pic>
      <p:pic>
        <p:nvPicPr>
          <p:cNvPr id="41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2286000"/>
            <a:ext cx="548640" cy="36576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63040" y="8382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</a:rPr>
              <a:t>DELTA INSURANCE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Insurance Companies (Jordan)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0" y="12954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THE ARAB ASSURERS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17526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JORDAN EMIRATES INSURANCE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7800" y="22860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41"/>
                </a:solidFill>
              </a:rPr>
              <a:t> </a:t>
            </a:r>
            <a:r>
              <a:rPr lang="de-DE" sz="2000" b="1" dirty="0" smtClean="0">
                <a:solidFill>
                  <a:schemeClr val="tx2"/>
                </a:solidFill>
              </a:rPr>
              <a:t>ARAB ORIENT INSURANCE</a:t>
            </a: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grpSp>
        <p:nvGrpSpPr>
          <p:cNvPr id="30" name="Group 72"/>
          <p:cNvGrpSpPr/>
          <p:nvPr/>
        </p:nvGrpSpPr>
        <p:grpSpPr>
          <a:xfrm>
            <a:off x="151514" y="1188384"/>
            <a:ext cx="1189429" cy="358012"/>
            <a:chOff x="158305" y="1380204"/>
            <a:chExt cx="1189429" cy="358012"/>
          </a:xfrm>
        </p:grpSpPr>
        <p:sp>
          <p:nvSpPr>
            <p:cNvPr id="31" name="Rectangle 30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Why I&amp;I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72"/>
          <p:cNvGrpSpPr/>
          <p:nvPr/>
        </p:nvGrpSpPr>
        <p:grpSpPr>
          <a:xfrm>
            <a:off x="-152400" y="1905000"/>
            <a:ext cx="1675401" cy="708149"/>
            <a:chOff x="158305" y="1259447"/>
            <a:chExt cx="1188721" cy="708149"/>
          </a:xfrm>
        </p:grpSpPr>
        <p:sp>
          <p:nvSpPr>
            <p:cNvPr id="36" name="Rectangle 35">
              <a:hlinkClick r:id="rId7" action="ppaction://hlinksldjump"/>
            </p:cNvPr>
            <p:cNvSpPr/>
            <p:nvPr/>
          </p:nvSpPr>
          <p:spPr>
            <a:xfrm>
              <a:off x="158305" y="1259447"/>
              <a:ext cx="1188721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Types of  Insurance Policies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374896" y="1916796"/>
              <a:ext cx="84341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74565" y="1967596"/>
              <a:ext cx="843414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72"/>
          <p:cNvGrpSpPr/>
          <p:nvPr/>
        </p:nvGrpSpPr>
        <p:grpSpPr>
          <a:xfrm>
            <a:off x="153286" y="2860676"/>
            <a:ext cx="1189429" cy="568324"/>
            <a:chOff x="158305" y="1299943"/>
            <a:chExt cx="1189429" cy="568324"/>
          </a:xfrm>
        </p:grpSpPr>
        <p:sp>
          <p:nvSpPr>
            <p:cNvPr id="42" name="Rectangle 41">
              <a:hlinkClick r:id="rId5" action="ppaction://hlinksldjump"/>
            </p:cNvPr>
            <p:cNvSpPr/>
            <p:nvPr/>
          </p:nvSpPr>
          <p:spPr>
            <a:xfrm>
              <a:off x="158305" y="1299943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>
                  <a:latin typeface="+mj-lt"/>
                  <a:cs typeface="Arial" pitchFamily="34" charset="0"/>
                </a:rPr>
                <a:t>Insurance Companies</a:t>
              </a:r>
              <a:endParaRPr lang="en-US" sz="17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59014" y="1814416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58683" y="1868267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447800" y="27432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41"/>
                </a:solidFill>
              </a:rPr>
              <a:t> </a:t>
            </a:r>
            <a:r>
              <a:rPr lang="de-DE" sz="2000" b="1" dirty="0" smtClean="0">
                <a:solidFill>
                  <a:schemeClr val="tx2"/>
                </a:solidFill>
              </a:rPr>
              <a:t>Medgulf Insurance</a:t>
            </a:r>
          </a:p>
        </p:txBody>
      </p:sp>
      <p:pic>
        <p:nvPicPr>
          <p:cNvPr id="26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2819400"/>
            <a:ext cx="548640" cy="36576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447800" y="32766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41"/>
                </a:solidFill>
              </a:rPr>
              <a:t> </a:t>
            </a:r>
            <a:r>
              <a:rPr lang="de-DE" sz="2000" b="1" dirty="0" smtClean="0">
                <a:solidFill>
                  <a:schemeClr val="tx2"/>
                </a:solidFill>
              </a:rPr>
              <a:t>First Insurance</a:t>
            </a:r>
          </a:p>
        </p:txBody>
      </p:sp>
      <p:pic>
        <p:nvPicPr>
          <p:cNvPr id="45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3352800"/>
            <a:ext cx="548640" cy="365760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1447800" y="3733800"/>
            <a:ext cx="432816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0041"/>
                </a:solidFill>
              </a:rPr>
              <a:t> </a:t>
            </a:r>
            <a:r>
              <a:rPr lang="de-DE" sz="2000" b="1" dirty="0" smtClean="0">
                <a:solidFill>
                  <a:schemeClr val="tx2"/>
                </a:solidFill>
              </a:rPr>
              <a:t>Newton Insurance</a:t>
            </a:r>
          </a:p>
        </p:txBody>
      </p:sp>
      <p:pic>
        <p:nvPicPr>
          <p:cNvPr id="47" name="Picture 4" descr="http://www.flagsonline.it/Bandiere/adesivi/jordan.jpg"/>
          <p:cNvPicPr>
            <a:picLocks noChangeAspect="1" noChangeArrowheads="1"/>
          </p:cNvPicPr>
          <p:nvPr/>
        </p:nvPicPr>
        <p:blipFill>
          <a:blip r:embed="rId3" cstate="print"/>
          <a:srcRect b="14829"/>
          <a:stretch>
            <a:fillRect/>
          </a:stretch>
        </p:blipFill>
        <p:spPr bwMode="auto">
          <a:xfrm>
            <a:off x="6858000" y="3886200"/>
            <a:ext cx="548640" cy="365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5" name="Rectangle 4">
              <a:hlinkClick r:id="rId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2"/>
          <p:cNvGrpSpPr/>
          <p:nvPr/>
        </p:nvGrpSpPr>
        <p:grpSpPr>
          <a:xfrm>
            <a:off x="152400" y="1641476"/>
            <a:ext cx="1189429" cy="568324"/>
            <a:chOff x="158305" y="1246872"/>
            <a:chExt cx="1189429" cy="568324"/>
          </a:xfrm>
        </p:grpSpPr>
        <p:sp>
          <p:nvSpPr>
            <p:cNvPr id="9" name="Rectangle 8">
              <a:hlinkClick r:id="rId4" action="ppaction://hlinksldjump"/>
            </p:cNvPr>
            <p:cNvSpPr/>
            <p:nvPr/>
          </p:nvSpPr>
          <p:spPr>
            <a:xfrm>
              <a:off x="158305" y="1246872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Financing Providers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59014" y="176134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8683" y="181519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2"/>
          <p:cNvGrpSpPr/>
          <p:nvPr/>
        </p:nvGrpSpPr>
        <p:grpSpPr>
          <a:xfrm>
            <a:off x="153286" y="2438400"/>
            <a:ext cx="1189429" cy="533400"/>
            <a:chOff x="158305" y="1281016"/>
            <a:chExt cx="1189429" cy="533400"/>
          </a:xfrm>
        </p:grpSpPr>
        <p:sp>
          <p:nvSpPr>
            <p:cNvPr id="14" name="Rectangle 13">
              <a:hlinkClick r:id="rId5" action="ppaction://hlinksldjump"/>
            </p:cNvPr>
            <p:cNvSpPr/>
            <p:nvPr/>
          </p:nvSpPr>
          <p:spPr>
            <a:xfrm>
              <a:off x="158305" y="12810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Merchant Partners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59014" y="17605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58683" y="18144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>
            <a:off x="1455385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Byoutna</a:t>
            </a:r>
          </a:p>
        </p:txBody>
      </p:sp>
      <p:pic>
        <p:nvPicPr>
          <p:cNvPr id="2066" name="Picture 18" descr="http://sweetclipart.com/multisite/sweetclipart/files/neighborho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566" y="4561351"/>
            <a:ext cx="7223760" cy="13928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Who is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Byoutna</a:t>
            </a:r>
            <a:endParaRPr lang="en-US" sz="3200" dirty="0" smtClean="0">
              <a:solidFill>
                <a:schemeClr val="tx1"/>
              </a:solidFill>
              <a:latin typeface="+mj-lt"/>
              <a:ea typeface="Arial Unicode MS" pitchFamily="34" charset="-128"/>
              <a:cs typeface="Segoe U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0" y="3657600"/>
            <a:ext cx="3474720" cy="1965960"/>
            <a:chOff x="785" y="2210564"/>
            <a:chExt cx="3239422" cy="1837970"/>
          </a:xfrm>
        </p:grpSpPr>
        <p:sp>
          <p:nvSpPr>
            <p:cNvPr id="28" name="Rectangle 27"/>
            <p:cNvSpPr/>
            <p:nvPr/>
          </p:nvSpPr>
          <p:spPr>
            <a:xfrm>
              <a:off x="785" y="2210564"/>
              <a:ext cx="3239422" cy="183797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785" y="2210564"/>
              <a:ext cx="3200400" cy="1837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3340" rIns="18288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marketing company 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specialized in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financial products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, targeting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low to middle income individuals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 wishing to purchase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products and services 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for their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households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 and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families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83190" y="3657600"/>
            <a:ext cx="3474720" cy="1965960"/>
            <a:chOff x="3370398" y="2210564"/>
            <a:chExt cx="3063284" cy="1837970"/>
          </a:xfrm>
        </p:grpSpPr>
        <p:sp>
          <p:nvSpPr>
            <p:cNvPr id="26" name="Rectangle 25"/>
            <p:cNvSpPr/>
            <p:nvPr/>
          </p:nvSpPr>
          <p:spPr>
            <a:xfrm>
              <a:off x="3370398" y="2210564"/>
              <a:ext cx="3063284" cy="18379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370398" y="2210564"/>
              <a:ext cx="3063284" cy="1837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53340" rIns="18288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Support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small traders </a:t>
              </a:r>
              <a:r>
                <a:rPr lang="en-US" dirty="0" smtClean="0">
                  <a:solidFill>
                    <a:schemeClr val="tx2"/>
                  </a:solidFill>
                  <a:latin typeface="+mj-lt"/>
                </a:rPr>
                <a:t>wishing to </a:t>
              </a:r>
              <a:r>
                <a:rPr lang="en-US" b="1" cap="all" dirty="0" smtClean="0">
                  <a:solidFill>
                    <a:schemeClr val="tx2"/>
                  </a:solidFill>
                  <a:latin typeface="+mj-lt"/>
                </a:rPr>
                <a:t>improver their businesses</a:t>
              </a:r>
              <a:r>
                <a:rPr lang="en-US" cap="all" dirty="0" smtClean="0">
                  <a:solidFill>
                    <a:schemeClr val="tx2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52600" y="1371600"/>
            <a:ext cx="2971800" cy="2132381"/>
            <a:chOff x="1600200" y="1371600"/>
            <a:chExt cx="3200400" cy="2270307"/>
          </a:xfrm>
        </p:grpSpPr>
        <p:pic>
          <p:nvPicPr>
            <p:cNvPr id="121868" name="Picture 12" descr="http://www.lifechart.co.uk/includes/site/files/images/Gold%20A%20fram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371600"/>
              <a:ext cx="3200400" cy="2270307"/>
            </a:xfrm>
            <a:prstGeom prst="rect">
              <a:avLst/>
            </a:prstGeom>
            <a:noFill/>
          </p:spPr>
        </p:pic>
        <p:pic>
          <p:nvPicPr>
            <p:cNvPr id="121858" name="Picture 2" descr="http://blogs.prideangel.com/image.axd?picture=happyfamil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4998" y="1685743"/>
              <a:ext cx="2587752" cy="1645920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334000" y="1372819"/>
            <a:ext cx="2971800" cy="2132381"/>
            <a:chOff x="5105400" y="1372819"/>
            <a:chExt cx="3200400" cy="2270307"/>
          </a:xfrm>
        </p:grpSpPr>
        <p:pic>
          <p:nvPicPr>
            <p:cNvPr id="31" name="Picture 12" descr="http://www.lifechart.co.uk/includes/site/files/images/Gold%20A%20fram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1372819"/>
              <a:ext cx="3200400" cy="2270307"/>
            </a:xfrm>
            <a:prstGeom prst="rect">
              <a:avLst/>
            </a:prstGeom>
            <a:noFill/>
          </p:spPr>
        </p:pic>
        <p:pic>
          <p:nvPicPr>
            <p:cNvPr id="121860" name="Picture 4" descr="http://www.bchydro.com/etc/medialib/internet/images/people/flower_shop_owner_550x310.Par.0001.Image.jpg"/>
            <p:cNvPicPr>
              <a:picLocks noChangeArrowheads="1"/>
            </p:cNvPicPr>
            <p:nvPr/>
          </p:nvPicPr>
          <p:blipFill>
            <a:blip r:embed="rId5" cstate="print"/>
            <a:srcRect l="1745" r="8727"/>
            <a:stretch>
              <a:fillRect/>
            </a:stretch>
          </p:blipFill>
          <p:spPr bwMode="auto">
            <a:xfrm>
              <a:off x="5409458" y="1686963"/>
              <a:ext cx="2587752" cy="1645920"/>
            </a:xfrm>
            <a:prstGeom prst="rect">
              <a:avLst/>
            </a:prstGeom>
            <a:noFill/>
          </p:spPr>
        </p:pic>
      </p:grpSp>
      <p:grpSp>
        <p:nvGrpSpPr>
          <p:cNvPr id="30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32" name="Rectangle 31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72"/>
          <p:cNvGrpSpPr/>
          <p:nvPr/>
        </p:nvGrpSpPr>
        <p:grpSpPr>
          <a:xfrm>
            <a:off x="152400" y="1641476"/>
            <a:ext cx="1189429" cy="568324"/>
            <a:chOff x="158305" y="1246872"/>
            <a:chExt cx="1189429" cy="568324"/>
          </a:xfrm>
        </p:grpSpPr>
        <p:sp>
          <p:nvSpPr>
            <p:cNvPr id="38" name="Rectangle 37">
              <a:hlinkClick r:id="rId7" action="ppaction://hlinksldjump"/>
            </p:cNvPr>
            <p:cNvSpPr/>
            <p:nvPr/>
          </p:nvSpPr>
          <p:spPr>
            <a:xfrm>
              <a:off x="158305" y="1246872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Financing Providers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59014" y="176134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683" y="181519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72"/>
          <p:cNvGrpSpPr/>
          <p:nvPr/>
        </p:nvGrpSpPr>
        <p:grpSpPr>
          <a:xfrm>
            <a:off x="153286" y="2438400"/>
            <a:ext cx="1189429" cy="533400"/>
            <a:chOff x="158305" y="1281016"/>
            <a:chExt cx="1189429" cy="533400"/>
          </a:xfrm>
        </p:grpSpPr>
        <p:sp>
          <p:nvSpPr>
            <p:cNvPr id="42" name="Rectangle 41">
              <a:hlinkClick r:id="rId8" action="ppaction://hlinksldjump"/>
            </p:cNvPr>
            <p:cNvSpPr/>
            <p:nvPr/>
          </p:nvSpPr>
          <p:spPr>
            <a:xfrm>
              <a:off x="158305" y="12810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Merchant Partners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59014" y="17605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58683" y="18144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ostphotos.com/preview/202622/two-hands-touching-left-hand.jpg"/>
          <p:cNvPicPr>
            <a:picLocks noChangeAspect="1" noChangeArrowheads="1"/>
          </p:cNvPicPr>
          <p:nvPr/>
        </p:nvPicPr>
        <p:blipFill>
          <a:blip r:embed="rId3" cstate="print"/>
          <a:srcRect t="45161" b="5739"/>
          <a:stretch>
            <a:fillRect/>
          </a:stretch>
        </p:blipFill>
        <p:spPr bwMode="auto">
          <a:xfrm>
            <a:off x="1464625" y="3505200"/>
            <a:ext cx="7223760" cy="2362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Financing providers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62400" y="2362200"/>
            <a:ext cx="2057400" cy="1447800"/>
            <a:chOff x="2819400" y="2057400"/>
            <a:chExt cx="2057400" cy="14478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8150" y="2365248"/>
              <a:ext cx="1828800" cy="89714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2819400" y="2057400"/>
              <a:ext cx="2057400" cy="144780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23" name="Rectangle 22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2"/>
          <p:cNvGrpSpPr/>
          <p:nvPr/>
        </p:nvGrpSpPr>
        <p:grpSpPr>
          <a:xfrm>
            <a:off x="152400" y="1641476"/>
            <a:ext cx="1189429" cy="568324"/>
            <a:chOff x="158305" y="1246872"/>
            <a:chExt cx="1189429" cy="568324"/>
          </a:xfrm>
        </p:grpSpPr>
        <p:sp>
          <p:nvSpPr>
            <p:cNvPr id="28" name="Rectangle 27">
              <a:hlinkClick r:id="rId6" action="ppaction://hlinksldjump"/>
            </p:cNvPr>
            <p:cNvSpPr/>
            <p:nvPr/>
          </p:nvSpPr>
          <p:spPr>
            <a:xfrm>
              <a:off x="158305" y="1246872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Financing Providers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59014" y="176134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58683" y="181519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2"/>
          <p:cNvGrpSpPr/>
          <p:nvPr/>
        </p:nvGrpSpPr>
        <p:grpSpPr>
          <a:xfrm>
            <a:off x="153286" y="2438400"/>
            <a:ext cx="1189429" cy="533400"/>
            <a:chOff x="158305" y="1281016"/>
            <a:chExt cx="1189429" cy="533400"/>
          </a:xfrm>
        </p:grpSpPr>
        <p:sp>
          <p:nvSpPr>
            <p:cNvPr id="33" name="Rectangle 32">
              <a:hlinkClick r:id="rId7" action="ppaction://hlinksldjump"/>
            </p:cNvPr>
            <p:cNvSpPr/>
            <p:nvPr/>
          </p:nvSpPr>
          <p:spPr>
            <a:xfrm>
              <a:off x="158305" y="12810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Merchant Partners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9014" y="17605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58683" y="18144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cdn.c.photoshelter.com/img-get/I0000n8dunmzGesg/s/860/860/anpib24805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4343400" y="4343400"/>
            <a:ext cx="1527048" cy="9144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514600" y="4343400"/>
            <a:ext cx="152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pic>
        <p:nvPicPr>
          <p:cNvPr id="11272" name="Picture 8" descr="http://www.johnnyaustinneon.com/images/lg/1630-1036-furni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562" y="4450080"/>
            <a:ext cx="1221638" cy="731520"/>
          </a:xfrm>
          <a:prstGeom prst="rect">
            <a:avLst/>
          </a:prstGeom>
          <a:noFill/>
        </p:spPr>
      </p:pic>
      <p:pic>
        <p:nvPicPr>
          <p:cNvPr id="11270" name="Picture 6" descr="http://4.bp.blogspot.com/-SwuCWOy0GGg/TZqUwgShqXI/AAAAAAAADYA/Lm-9qbwksoo/s1600/Electric_Earth_Globe__soul-amp_1.jpg"/>
          <p:cNvPicPr>
            <a:picLocks noChangeAspect="1" noChangeArrowheads="1"/>
          </p:cNvPicPr>
          <p:nvPr/>
        </p:nvPicPr>
        <p:blipFill>
          <a:blip r:embed="rId5" cstate="print"/>
          <a:srcRect t="13466" b="6656"/>
          <a:stretch>
            <a:fillRect/>
          </a:stretch>
        </p:blipFill>
        <p:spPr bwMode="auto">
          <a:xfrm>
            <a:off x="4343400" y="2514600"/>
            <a:ext cx="1527048" cy="914400"/>
          </a:xfrm>
          <a:prstGeom prst="rect">
            <a:avLst/>
          </a:prstGeom>
          <a:noFill/>
        </p:spPr>
      </p:pic>
      <p:pic>
        <p:nvPicPr>
          <p:cNvPr id="11268" name="Picture 4" descr="http://designbuddy.com/wp-content/uploads/2011/12/photoshop-sign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14600"/>
            <a:ext cx="1527048" cy="9144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59675" y="838200"/>
            <a:ext cx="722376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Byounta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established a network of small to medium size merchants who sells products or services to their clients and require financing.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Byoutna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 Merchant Partners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9675" y="1764475"/>
            <a:ext cx="7223760" cy="5977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Network includes the following types of merchants: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514600"/>
            <a:ext cx="152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514600"/>
            <a:ext cx="1524000" cy="9144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2514600"/>
            <a:ext cx="1524000" cy="9144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35052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Home Appliances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43400" y="35052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Travel Agents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5052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Photographers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3400" y="4343400"/>
            <a:ext cx="1524000" cy="9144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3340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Furniture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43400" y="53340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Opticians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2200" y="5334000"/>
            <a:ext cx="15240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j-lt"/>
                <a:ea typeface="Arial Unicode MS" pitchFamily="34" charset="-128"/>
                <a:cs typeface="Segoe UI" pitchFamily="34" charset="0"/>
              </a:rPr>
              <a:t>Sporting Goods</a:t>
            </a:r>
          </a:p>
        </p:txBody>
      </p:sp>
      <p:pic>
        <p:nvPicPr>
          <p:cNvPr id="11266" name="Picture 2" descr="http://1.bp.blogspot.com/_Wjz9N9uZPO0/S7v3YA07fsI/AAAAAAAADXY/nP56gUixAok/s1600/applian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9591" y="2552700"/>
            <a:ext cx="672353" cy="822960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6172200" y="4343400"/>
            <a:ext cx="1524000" cy="914400"/>
            <a:chOff x="6172200" y="4343400"/>
            <a:chExt cx="1524000" cy="914400"/>
          </a:xfrm>
        </p:grpSpPr>
        <p:sp>
          <p:nvSpPr>
            <p:cNvPr id="34" name="Rectangle 33"/>
            <p:cNvSpPr/>
            <p:nvPr/>
          </p:nvSpPr>
          <p:spPr>
            <a:xfrm>
              <a:off x="6172200" y="4343400"/>
              <a:ext cx="15240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  <p:pic>
          <p:nvPicPr>
            <p:cNvPr id="11276" name="Picture 12" descr="http://cdn1a.dazadi.com/images/p200/imp_neon_lights_cle_brown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25904" y="4399128"/>
              <a:ext cx="822960" cy="822960"/>
            </a:xfrm>
            <a:prstGeom prst="rect">
              <a:avLst/>
            </a:prstGeom>
            <a:noFill/>
          </p:spPr>
        </p:pic>
      </p:grpSp>
      <p:grpSp>
        <p:nvGrpSpPr>
          <p:cNvPr id="45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46" name="Rectangle 45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72"/>
          <p:cNvGrpSpPr/>
          <p:nvPr/>
        </p:nvGrpSpPr>
        <p:grpSpPr>
          <a:xfrm>
            <a:off x="152400" y="1641476"/>
            <a:ext cx="1189429" cy="568324"/>
            <a:chOff x="158305" y="1246872"/>
            <a:chExt cx="1189429" cy="568324"/>
          </a:xfrm>
        </p:grpSpPr>
        <p:sp>
          <p:nvSpPr>
            <p:cNvPr id="50" name="Rectangle 49">
              <a:hlinkClick r:id="rId10" action="ppaction://hlinksldjump"/>
            </p:cNvPr>
            <p:cNvSpPr/>
            <p:nvPr/>
          </p:nvSpPr>
          <p:spPr>
            <a:xfrm>
              <a:off x="158305" y="1246872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Financing Providers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59014" y="176134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58683" y="181519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72"/>
          <p:cNvGrpSpPr/>
          <p:nvPr/>
        </p:nvGrpSpPr>
        <p:grpSpPr>
          <a:xfrm>
            <a:off x="153286" y="2438400"/>
            <a:ext cx="1189429" cy="533400"/>
            <a:chOff x="158305" y="1281016"/>
            <a:chExt cx="1189429" cy="533400"/>
          </a:xfrm>
        </p:grpSpPr>
        <p:sp>
          <p:nvSpPr>
            <p:cNvPr id="54" name="Rectangle 53">
              <a:hlinkClick r:id="rId11" action="ppaction://hlinksldjump"/>
            </p:cNvPr>
            <p:cNvSpPr/>
            <p:nvPr/>
          </p:nvSpPr>
          <p:spPr>
            <a:xfrm>
              <a:off x="158305" y="12810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Merchant Partners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59014" y="17605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58683" y="18144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985347" y="4134590"/>
            <a:ext cx="1176342" cy="1104749"/>
            <a:chOff x="5985347" y="4134590"/>
            <a:chExt cx="1176342" cy="1104749"/>
          </a:xfrm>
        </p:grpSpPr>
        <p:sp>
          <p:nvSpPr>
            <p:cNvPr id="101" name="Oval 100"/>
            <p:cNvSpPr/>
            <p:nvPr/>
          </p:nvSpPr>
          <p:spPr>
            <a:xfrm>
              <a:off x="5985347" y="4134590"/>
              <a:ext cx="1176342" cy="11047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8" name="Group 117"/>
            <p:cNvGrpSpPr/>
            <p:nvPr/>
          </p:nvGrpSpPr>
          <p:grpSpPr>
            <a:xfrm>
              <a:off x="6124575" y="4476750"/>
              <a:ext cx="914400" cy="443450"/>
              <a:chOff x="1752600" y="2133600"/>
              <a:chExt cx="914400" cy="443450"/>
            </a:xfrm>
          </p:grpSpPr>
          <p:pic>
            <p:nvPicPr>
              <p:cNvPr id="11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2600" y="2133600"/>
                <a:ext cx="914400" cy="44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89" descr="iraq.jpg"/>
              <p:cNvPicPr>
                <a:picLocks/>
              </p:cNvPicPr>
              <p:nvPr/>
            </p:nvPicPr>
            <p:blipFill>
              <a:blip r:embed="rId4" cstate="print">
                <a:lum bright="-10000"/>
              </a:blip>
              <a:srcRect l="58333" t="69346" r="10000" b="6227"/>
              <a:stretch>
                <a:fillRect/>
              </a:stretch>
            </p:blipFill>
            <p:spPr>
              <a:xfrm>
                <a:off x="2281024" y="2442155"/>
                <a:ext cx="289563" cy="107371"/>
              </a:xfrm>
              <a:prstGeom prst="rect">
                <a:avLst/>
              </a:prstGeom>
            </p:spPr>
          </p:pic>
        </p:grpSp>
      </p:grpSp>
      <p:grpSp>
        <p:nvGrpSpPr>
          <p:cNvPr id="130" name="Group 129"/>
          <p:cNvGrpSpPr/>
          <p:nvPr/>
        </p:nvGrpSpPr>
        <p:grpSpPr>
          <a:xfrm>
            <a:off x="3048000" y="1447800"/>
            <a:ext cx="1145384" cy="1106428"/>
            <a:chOff x="3048000" y="1447800"/>
            <a:chExt cx="1145384" cy="1106428"/>
          </a:xfrm>
          <a:effectLst/>
        </p:grpSpPr>
        <p:sp>
          <p:nvSpPr>
            <p:cNvPr id="85" name="Oval 84"/>
            <p:cNvSpPr/>
            <p:nvPr/>
          </p:nvSpPr>
          <p:spPr>
            <a:xfrm>
              <a:off x="3048000" y="1447800"/>
              <a:ext cx="1145384" cy="1106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5896" y="1777043"/>
              <a:ext cx="914400" cy="44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Oval 108"/>
          <p:cNvSpPr/>
          <p:nvPr/>
        </p:nvSpPr>
        <p:spPr>
          <a:xfrm>
            <a:off x="5930063" y="1480339"/>
            <a:ext cx="1145384" cy="11064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678" y="1811547"/>
            <a:ext cx="914400" cy="4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oup 97"/>
          <p:cNvGrpSpPr/>
          <p:nvPr/>
        </p:nvGrpSpPr>
        <p:grpSpPr>
          <a:xfrm>
            <a:off x="6482861" y="2834640"/>
            <a:ext cx="1145384" cy="1106428"/>
            <a:chOff x="6482861" y="2862322"/>
            <a:chExt cx="1145384" cy="1106428"/>
          </a:xfrm>
        </p:grpSpPr>
        <p:sp>
          <p:nvSpPr>
            <p:cNvPr id="105" name="Oval 104"/>
            <p:cNvSpPr/>
            <p:nvPr/>
          </p:nvSpPr>
          <p:spPr>
            <a:xfrm>
              <a:off x="6482861" y="2862322"/>
              <a:ext cx="1145384" cy="1106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93462" y="3191774"/>
              <a:ext cx="914400" cy="45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7" name="Group 126"/>
          <p:cNvGrpSpPr/>
          <p:nvPr/>
        </p:nvGrpSpPr>
        <p:grpSpPr>
          <a:xfrm>
            <a:off x="4508285" y="4686552"/>
            <a:ext cx="1145384" cy="1106428"/>
            <a:chOff x="4508285" y="4686552"/>
            <a:chExt cx="1145384" cy="1106428"/>
          </a:xfrm>
          <a:effectLst/>
        </p:grpSpPr>
        <p:sp>
          <p:nvSpPr>
            <p:cNvPr id="97" name="Oval 96"/>
            <p:cNvSpPr/>
            <p:nvPr/>
          </p:nvSpPr>
          <p:spPr>
            <a:xfrm>
              <a:off x="4508285" y="4686552"/>
              <a:ext cx="1145384" cy="1106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2D050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25834" y="4954434"/>
              <a:ext cx="731520" cy="58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" name="Group 131"/>
          <p:cNvGrpSpPr/>
          <p:nvPr/>
        </p:nvGrpSpPr>
        <p:grpSpPr>
          <a:xfrm>
            <a:off x="3015736" y="4134584"/>
            <a:ext cx="1145384" cy="1106428"/>
            <a:chOff x="3015736" y="4134584"/>
            <a:chExt cx="1145384" cy="1106428"/>
          </a:xfrm>
          <a:effectLst/>
        </p:grpSpPr>
        <p:sp>
          <p:nvSpPr>
            <p:cNvPr id="93" name="Oval 92"/>
            <p:cNvSpPr/>
            <p:nvPr/>
          </p:nvSpPr>
          <p:spPr>
            <a:xfrm>
              <a:off x="3015736" y="4134584"/>
              <a:ext cx="1145384" cy="1106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4522" y="4359218"/>
              <a:ext cx="822960" cy="665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1" name="Group 130"/>
          <p:cNvGrpSpPr/>
          <p:nvPr/>
        </p:nvGrpSpPr>
        <p:grpSpPr>
          <a:xfrm>
            <a:off x="2502725" y="2862323"/>
            <a:ext cx="1145384" cy="1106428"/>
            <a:chOff x="2502725" y="2862323"/>
            <a:chExt cx="1145384" cy="1106428"/>
          </a:xfrm>
          <a:effectLst/>
        </p:grpSpPr>
        <p:sp>
          <p:nvSpPr>
            <p:cNvPr id="89" name="Oval 88"/>
            <p:cNvSpPr/>
            <p:nvPr/>
          </p:nvSpPr>
          <p:spPr>
            <a:xfrm>
              <a:off x="2502725" y="2862323"/>
              <a:ext cx="1145384" cy="110642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t="-16941"/>
            <a:stretch>
              <a:fillRect/>
            </a:stretch>
          </p:blipFill>
          <p:spPr bwMode="auto">
            <a:xfrm>
              <a:off x="2649748" y="3111024"/>
              <a:ext cx="822960" cy="626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Our Group</a:t>
            </a:r>
          </a:p>
        </p:txBody>
      </p:sp>
      <p:sp>
        <p:nvSpPr>
          <p:cNvPr id="117" name="Oval 116"/>
          <p:cNvSpPr/>
          <p:nvPr/>
        </p:nvSpPr>
        <p:spPr>
          <a:xfrm>
            <a:off x="4105836" y="2476199"/>
            <a:ext cx="1879512" cy="187951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9" name="Group 68"/>
          <p:cNvGrpSpPr/>
          <p:nvPr/>
        </p:nvGrpSpPr>
        <p:grpSpPr>
          <a:xfrm>
            <a:off x="4800600" y="2209665"/>
            <a:ext cx="486305" cy="211396"/>
            <a:chOff x="4258722" y="1689995"/>
            <a:chExt cx="670345" cy="291398"/>
          </a:xfrm>
          <a:solidFill>
            <a:srgbClr val="FFC000"/>
          </a:solidFill>
        </p:grpSpPr>
        <p:sp>
          <p:nvSpPr>
            <p:cNvPr id="115" name="Right Arrow 114"/>
            <p:cNvSpPr/>
            <p:nvPr/>
          </p:nvSpPr>
          <p:spPr>
            <a:xfrm rot="16249612">
              <a:off x="4448196" y="1500521"/>
              <a:ext cx="291398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Right Arrow 6"/>
            <p:cNvSpPr/>
            <p:nvPr/>
          </p:nvSpPr>
          <p:spPr>
            <a:xfrm rot="16249612">
              <a:off x="4491275" y="1678295"/>
              <a:ext cx="203979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46696" y="2415727"/>
            <a:ext cx="322074" cy="486305"/>
            <a:chOff x="5562864" y="1974040"/>
            <a:chExt cx="443962" cy="670345"/>
          </a:xfrm>
          <a:solidFill>
            <a:srgbClr val="FFC000"/>
          </a:solidFill>
        </p:grpSpPr>
        <p:sp>
          <p:nvSpPr>
            <p:cNvPr id="111" name="Right Arrow 110"/>
            <p:cNvSpPr/>
            <p:nvPr/>
          </p:nvSpPr>
          <p:spPr>
            <a:xfrm rot="18986213">
              <a:off x="5562864" y="1974040"/>
              <a:ext cx="443962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ight Arrow 10"/>
            <p:cNvSpPr/>
            <p:nvPr/>
          </p:nvSpPr>
          <p:spPr>
            <a:xfrm rot="18986213">
              <a:off x="5581203" y="2154003"/>
              <a:ext cx="310773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08608" y="3209277"/>
            <a:ext cx="316921" cy="486305"/>
            <a:chOff x="5923896" y="3067906"/>
            <a:chExt cx="436859" cy="670345"/>
          </a:xfrm>
          <a:solidFill>
            <a:srgbClr val="FFC000"/>
          </a:solidFill>
        </p:grpSpPr>
        <p:sp>
          <p:nvSpPr>
            <p:cNvPr id="107" name="Right Arrow 106"/>
            <p:cNvSpPr/>
            <p:nvPr/>
          </p:nvSpPr>
          <p:spPr>
            <a:xfrm rot="21600000">
              <a:off x="5923896" y="3067906"/>
              <a:ext cx="436859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ight Arrow 14"/>
            <p:cNvSpPr/>
            <p:nvPr/>
          </p:nvSpPr>
          <p:spPr>
            <a:xfrm>
              <a:off x="5923896" y="3201975"/>
              <a:ext cx="305801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54837" y="3901357"/>
            <a:ext cx="302582" cy="486305"/>
            <a:chOff x="5574086" y="4021900"/>
            <a:chExt cx="417093" cy="670345"/>
          </a:xfrm>
          <a:solidFill>
            <a:srgbClr val="FFC000"/>
          </a:solidFill>
        </p:grpSpPr>
        <p:sp>
          <p:nvSpPr>
            <p:cNvPr id="103" name="Right Arrow 102"/>
            <p:cNvSpPr/>
            <p:nvPr/>
          </p:nvSpPr>
          <p:spPr>
            <a:xfrm rot="2220658">
              <a:off x="5574086" y="4021900"/>
              <a:ext cx="417093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ight Arrow 18"/>
            <p:cNvSpPr/>
            <p:nvPr/>
          </p:nvSpPr>
          <p:spPr>
            <a:xfrm rot="2220658">
              <a:off x="5586691" y="4118307"/>
              <a:ext cx="291965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36254" y="4409178"/>
            <a:ext cx="486305" cy="210964"/>
            <a:chOff x="4283438" y="4721904"/>
            <a:chExt cx="670345" cy="290802"/>
          </a:xfrm>
          <a:solidFill>
            <a:srgbClr val="FFC000"/>
          </a:solidFill>
        </p:grpSpPr>
        <p:sp>
          <p:nvSpPr>
            <p:cNvPr id="99" name="Right Arrow 98"/>
            <p:cNvSpPr/>
            <p:nvPr/>
          </p:nvSpPr>
          <p:spPr>
            <a:xfrm rot="5400000">
              <a:off x="4473210" y="4532132"/>
              <a:ext cx="290802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ight Arrow 22"/>
            <p:cNvSpPr/>
            <p:nvPr/>
          </p:nvSpPr>
          <p:spPr>
            <a:xfrm rot="5400000">
              <a:off x="4516831" y="4622581"/>
              <a:ext cx="203561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45629" y="4002752"/>
            <a:ext cx="320917" cy="486305"/>
            <a:chOff x="3193605" y="4161668"/>
            <a:chExt cx="442367" cy="670345"/>
          </a:xfrm>
          <a:solidFill>
            <a:srgbClr val="FFC000"/>
          </a:solidFill>
        </p:grpSpPr>
        <p:sp>
          <p:nvSpPr>
            <p:cNvPr id="95" name="Right Arrow 94"/>
            <p:cNvSpPr/>
            <p:nvPr/>
          </p:nvSpPr>
          <p:spPr>
            <a:xfrm rot="8257356">
              <a:off x="3193605" y="4161668"/>
              <a:ext cx="442367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Right Arrow 26"/>
            <p:cNvSpPr/>
            <p:nvPr/>
          </p:nvSpPr>
          <p:spPr>
            <a:xfrm rot="19057356">
              <a:off x="3308978" y="4251013"/>
              <a:ext cx="309657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776567" y="3192978"/>
            <a:ext cx="291577" cy="486305"/>
            <a:chOff x="2822717" y="3045438"/>
            <a:chExt cx="401923" cy="670345"/>
          </a:xfrm>
          <a:solidFill>
            <a:srgbClr val="FFC000"/>
          </a:solidFill>
        </p:grpSpPr>
        <p:sp>
          <p:nvSpPr>
            <p:cNvPr id="91" name="Right Arrow 90"/>
            <p:cNvSpPr/>
            <p:nvPr/>
          </p:nvSpPr>
          <p:spPr>
            <a:xfrm rot="10800000">
              <a:off x="2822717" y="3045438"/>
              <a:ext cx="401923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ight Arrow 30"/>
            <p:cNvSpPr/>
            <p:nvPr/>
          </p:nvSpPr>
          <p:spPr>
            <a:xfrm rot="21600000">
              <a:off x="2943294" y="3179507"/>
              <a:ext cx="281346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74937" y="2483248"/>
            <a:ext cx="486305" cy="297006"/>
            <a:chOff x="3120591" y="2067114"/>
            <a:chExt cx="670345" cy="409406"/>
          </a:xfrm>
          <a:solidFill>
            <a:srgbClr val="FFC000"/>
          </a:solidFill>
        </p:grpSpPr>
        <p:sp>
          <p:nvSpPr>
            <p:cNvPr id="87" name="Right Arrow 86"/>
            <p:cNvSpPr/>
            <p:nvPr/>
          </p:nvSpPr>
          <p:spPr>
            <a:xfrm rot="13607296">
              <a:off x="3251061" y="1936644"/>
              <a:ext cx="409406" cy="67034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ight Arrow 34"/>
            <p:cNvSpPr/>
            <p:nvPr/>
          </p:nvSpPr>
          <p:spPr>
            <a:xfrm rot="24407296">
              <a:off x="3354520" y="2115471"/>
              <a:ext cx="286584" cy="4022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sp>
        <p:nvSpPr>
          <p:cNvPr id="114" name="Oval 8"/>
          <p:cNvSpPr/>
          <p:nvPr/>
        </p:nvSpPr>
        <p:spPr>
          <a:xfrm>
            <a:off x="4666972" y="1200132"/>
            <a:ext cx="809909" cy="782363"/>
          </a:xfrm>
          <a:prstGeom prst="rect">
            <a:avLst/>
          </a:prstGeom>
          <a:noFill/>
          <a:ln w="158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1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>
                <a:solidFill>
                  <a:schemeClr val="tx2"/>
                </a:solidFill>
                <a:latin typeface="+mj-lt"/>
              </a:rPr>
              <a:t>CST SAL </a:t>
            </a:r>
            <a:r>
              <a:rPr lang="en-US" sz="1100" kern="1200" dirty="0" smtClean="0">
                <a:solidFill>
                  <a:schemeClr val="tx2"/>
                </a:solidFill>
                <a:latin typeface="+mj-lt"/>
              </a:rPr>
              <a:t>Lebanon</a:t>
            </a:r>
            <a:endParaRPr lang="en-US" sz="1100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Rectangle 48">
            <a:hlinkClick r:id="rId10" action="ppaction://hlinksldjump"/>
          </p:cNvPr>
          <p:cNvSpPr/>
          <p:nvPr/>
        </p:nvSpPr>
        <p:spPr>
          <a:xfrm>
            <a:off x="8686800" y="1229833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2</a:t>
            </a:r>
          </a:p>
        </p:txBody>
      </p:sp>
      <p:sp>
        <p:nvSpPr>
          <p:cNvPr id="50" name="Rectangle 49">
            <a:hlinkClick r:id="rId11" action="ppaction://hlinksldjump"/>
          </p:cNvPr>
          <p:cNvSpPr/>
          <p:nvPr/>
        </p:nvSpPr>
        <p:spPr>
          <a:xfrm>
            <a:off x="8686800" y="838200"/>
            <a:ext cx="457200" cy="381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1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4452" y="3029314"/>
            <a:ext cx="1554480" cy="7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Group 125"/>
          <p:cNvGrpSpPr/>
          <p:nvPr/>
        </p:nvGrpSpPr>
        <p:grpSpPr>
          <a:xfrm>
            <a:off x="4495800" y="1066800"/>
            <a:ext cx="1145384" cy="1106428"/>
            <a:chOff x="4499235" y="1038100"/>
            <a:chExt cx="1145384" cy="1106428"/>
          </a:xfrm>
        </p:grpSpPr>
        <p:sp>
          <p:nvSpPr>
            <p:cNvPr id="113" name="Oval 112"/>
            <p:cNvSpPr/>
            <p:nvPr/>
          </p:nvSpPr>
          <p:spPr>
            <a:xfrm>
              <a:off x="4499235" y="1038100"/>
              <a:ext cx="1145384" cy="110642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5" name="Group 124"/>
            <p:cNvGrpSpPr/>
            <p:nvPr/>
          </p:nvGrpSpPr>
          <p:grpSpPr>
            <a:xfrm>
              <a:off x="4613565" y="1364673"/>
              <a:ext cx="914400" cy="443450"/>
              <a:chOff x="4613565" y="1364673"/>
              <a:chExt cx="914400" cy="443450"/>
            </a:xfrm>
          </p:grpSpPr>
          <p:pic>
            <p:nvPicPr>
              <p:cNvPr id="10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13565" y="1364673"/>
                <a:ext cx="914400" cy="44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323" t="70109" r="41667" b="9302"/>
              <a:stretch>
                <a:fillRect/>
              </a:stretch>
            </p:blipFill>
            <p:spPr bwMode="auto">
              <a:xfrm>
                <a:off x="5144925" y="1680882"/>
                <a:ext cx="265275" cy="9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39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40" name="Rectangle 13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44" name="Rectangle 143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48" name="Rectangle 147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73" name="Rectangle 172">
              <a:hlinkClick r:id="rId1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77" name="Rectangle 176">
              <a:hlinkClick r:id="rId1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81" name="Rectangle 180">
              <a:hlinkClick r:id="rId1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85" name="Rectangle 184">
              <a:hlinkClick r:id="rId18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89" name="Rectangle 188">
              <a:hlinkClick r:id="rId19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93" name="Rectangle 192">
              <a:hlinkClick r:id="rId20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4953000" y="1600200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Lebanon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05200" y="2057400"/>
            <a:ext cx="504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Box 119"/>
          <p:cNvSpPr txBox="1"/>
          <p:nvPr/>
        </p:nvSpPr>
        <p:spPr>
          <a:xfrm>
            <a:off x="3505200" y="1981200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Loans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77000" y="2133601"/>
            <a:ext cx="352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/>
          <p:cNvSpPr txBox="1"/>
          <p:nvPr/>
        </p:nvSpPr>
        <p:spPr>
          <a:xfrm>
            <a:off x="6324600" y="1981200"/>
            <a:ext cx="599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Jordan</a:t>
            </a:r>
            <a:endParaRPr lang="en-US" sz="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0400" y="3429000"/>
            <a:ext cx="38100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40880" y="3383280"/>
            <a:ext cx="323850" cy="15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86600" y="3657600"/>
            <a:ext cx="381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6858000" y="3352800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        Egypt</a:t>
            </a:r>
            <a:endParaRPr lang="en-US" sz="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scm-l3.technorati.com/12/01/12/60047/dreamstimefree-2236701.jpg?t=20120112145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433" y="838200"/>
            <a:ext cx="7223760" cy="510235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48000" y="2438400"/>
            <a:ext cx="5638800" cy="1905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55385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CST for LOANS</a:t>
            </a:r>
            <a:b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</a:b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(CSTLOANS)</a:t>
            </a: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grpSp>
        <p:nvGrpSpPr>
          <p:cNvPr id="4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5" name="Rectangle 4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2"/>
          <p:cNvGrpSpPr/>
          <p:nvPr/>
        </p:nvGrpSpPr>
        <p:grpSpPr>
          <a:xfrm>
            <a:off x="152400" y="1600200"/>
            <a:ext cx="1189429" cy="533400"/>
            <a:chOff x="158305" y="1204816"/>
            <a:chExt cx="1189429" cy="533400"/>
          </a:xfrm>
        </p:grpSpPr>
        <p:sp>
          <p:nvSpPr>
            <p:cNvPr id="9" name="Rectangle 8">
              <a:hlinkClick r:id="rId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Types of Loans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Who is CST Loans</a:t>
            </a:r>
          </a:p>
        </p:txBody>
      </p:sp>
      <p:pic>
        <p:nvPicPr>
          <p:cNvPr id="125954" name="Picture 2" descr="http://stephenliddell.files.wordpress.com/2012/09/logo_soas.jpg"/>
          <p:cNvPicPr>
            <a:picLocks noChangeAspect="1" noChangeArrowheads="1"/>
          </p:cNvPicPr>
          <p:nvPr/>
        </p:nvPicPr>
        <p:blipFill>
          <a:blip r:embed="rId3" cstate="print"/>
          <a:srcRect b="41667"/>
          <a:stretch>
            <a:fillRect/>
          </a:stretch>
        </p:blipFill>
        <p:spPr bwMode="auto">
          <a:xfrm>
            <a:off x="6096000" y="4343400"/>
            <a:ext cx="2380286" cy="16002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2895600" y="990600"/>
            <a:ext cx="4114800" cy="4114800"/>
          </a:xfrm>
          <a:prstGeom prst="ellipse">
            <a:avLst/>
          </a:prstGeom>
          <a:solidFill>
            <a:srgbClr val="FFC000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CST for LOANS </a:t>
            </a:r>
            <a:r>
              <a:rPr lang="en-US" sz="2000" dirty="0" smtClean="0">
                <a:solidFill>
                  <a:schemeClr val="tx2"/>
                </a:solidFill>
              </a:rPr>
              <a:t>is a </a:t>
            </a:r>
            <a:r>
              <a:rPr lang="en-US" sz="2000" b="1" dirty="0" smtClean="0">
                <a:solidFill>
                  <a:schemeClr val="tx2"/>
                </a:solidFill>
              </a:rPr>
              <a:t>Lebanese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lending company </a:t>
            </a:r>
            <a:r>
              <a:rPr lang="en-US" sz="2000" dirty="0" smtClean="0">
                <a:solidFill>
                  <a:schemeClr val="tx2"/>
                </a:solidFill>
              </a:rPr>
              <a:t>specialized in</a:t>
            </a:r>
            <a:r>
              <a:rPr lang="en-US" sz="2000" b="1" dirty="0" smtClean="0">
                <a:solidFill>
                  <a:schemeClr val="tx2"/>
                </a:solidFill>
              </a:rPr>
              <a:t> providing </a:t>
            </a:r>
            <a:r>
              <a:rPr lang="en-US" sz="2000" b="1" cap="all" dirty="0" smtClean="0">
                <a:solidFill>
                  <a:schemeClr val="tx2"/>
                </a:solidFill>
              </a:rPr>
              <a:t>microloans</a:t>
            </a:r>
            <a:r>
              <a:rPr lang="en-US" sz="2000" dirty="0" smtClean="0">
                <a:solidFill>
                  <a:schemeClr val="tx2"/>
                </a:solidFill>
              </a:rPr>
              <a:t> to </a:t>
            </a:r>
            <a:r>
              <a:rPr lang="en-US" sz="2000" b="1" dirty="0" smtClean="0">
                <a:solidFill>
                  <a:schemeClr val="tx2"/>
                </a:solidFill>
              </a:rPr>
              <a:t>persons</a:t>
            </a:r>
            <a:r>
              <a:rPr lang="en-US" sz="2000" dirty="0" smtClean="0">
                <a:solidFill>
                  <a:schemeClr val="tx2"/>
                </a:solidFill>
              </a:rPr>
              <a:t> and </a:t>
            </a:r>
            <a:r>
              <a:rPr lang="en-US" sz="2000" b="1" dirty="0" smtClean="0">
                <a:solidFill>
                  <a:schemeClr val="tx2"/>
                </a:solidFill>
              </a:rPr>
              <a:t>companies</a:t>
            </a:r>
            <a:r>
              <a:rPr lang="en-US" sz="2000" dirty="0" smtClean="0">
                <a:solidFill>
                  <a:schemeClr val="tx2"/>
                </a:solidFill>
              </a:rPr>
              <a:t> with </a:t>
            </a:r>
            <a:r>
              <a:rPr lang="en-US" sz="2000" b="1" cap="all" dirty="0" smtClean="0">
                <a:solidFill>
                  <a:schemeClr val="tx2"/>
                </a:solidFill>
              </a:rPr>
              <a:t>good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credit </a:t>
            </a:r>
            <a:r>
              <a:rPr lang="en-US" sz="2000" b="1" cap="all" dirty="0" smtClean="0">
                <a:solidFill>
                  <a:schemeClr val="tx2"/>
                </a:solidFill>
              </a:rPr>
              <a:t>standing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at </a:t>
            </a:r>
            <a:r>
              <a:rPr lang="en-US" sz="2000" b="1" cap="all" dirty="0" smtClean="0">
                <a:solidFill>
                  <a:schemeClr val="tx2"/>
                </a:solidFill>
              </a:rPr>
              <a:t>conditions</a:t>
            </a:r>
            <a:r>
              <a:rPr lang="en-US" sz="2000" dirty="0" smtClean="0">
                <a:solidFill>
                  <a:schemeClr val="tx2"/>
                </a:solidFill>
              </a:rPr>
              <a:t> substantially </a:t>
            </a:r>
            <a:r>
              <a:rPr lang="en-US" sz="2000" b="1" cap="all" dirty="0" smtClean="0">
                <a:solidFill>
                  <a:schemeClr val="tx2"/>
                </a:solidFill>
              </a:rPr>
              <a:t>better</a:t>
            </a:r>
            <a:r>
              <a:rPr lang="en-US" sz="2000" dirty="0" smtClean="0">
                <a:solidFill>
                  <a:schemeClr val="tx2"/>
                </a:solidFill>
              </a:rPr>
              <a:t> than those of the </a:t>
            </a:r>
            <a:r>
              <a:rPr lang="en-US" sz="2000" b="1" dirty="0" smtClean="0">
                <a:solidFill>
                  <a:schemeClr val="tx2"/>
                </a:solidFill>
              </a:rPr>
              <a:t>microfinance industry</a:t>
            </a:r>
            <a:endParaRPr lang="en-US" sz="20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grpSp>
        <p:nvGrpSpPr>
          <p:cNvPr id="14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16" name="Rectangle 15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72"/>
          <p:cNvGrpSpPr/>
          <p:nvPr/>
        </p:nvGrpSpPr>
        <p:grpSpPr>
          <a:xfrm>
            <a:off x="152400" y="1600200"/>
            <a:ext cx="1189429" cy="533400"/>
            <a:chOff x="158305" y="1204816"/>
            <a:chExt cx="1189429" cy="533400"/>
          </a:xfrm>
        </p:grpSpPr>
        <p:sp>
          <p:nvSpPr>
            <p:cNvPr id="21" name="Rectangle 20">
              <a:hlinkClick r:id="rId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Types of Loans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791200" y="28956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rgbClr val="7030A0"/>
                </a:solidFill>
              </a:rPr>
              <a:t>Personal Loan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76600" y="51816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rgbClr val="FF9900"/>
                </a:solidFill>
              </a:rPr>
              <a:t>MICRO LOANS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Types of Loans Financed by CST Loans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962400" y="1295400"/>
            <a:ext cx="1463040" cy="1463040"/>
            <a:chOff x="5160733" y="1284220"/>
            <a:chExt cx="1463040" cy="1463040"/>
          </a:xfrm>
        </p:grpSpPr>
        <p:pic>
          <p:nvPicPr>
            <p:cNvPr id="111618" name="Picture 2" descr="http://assets.bizjournals.com/portland/blog/money%20loan*280.jpg?v=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476375"/>
              <a:ext cx="1417320" cy="1159166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5160733" y="1284220"/>
              <a:ext cx="1463040" cy="146304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33600" y="1295400"/>
            <a:ext cx="1529634" cy="1463040"/>
            <a:chOff x="3335243" y="1284882"/>
            <a:chExt cx="1529634" cy="1463040"/>
          </a:xfrm>
        </p:grpSpPr>
        <p:pic>
          <p:nvPicPr>
            <p:cNvPr id="45" name="Picture 8" descr="http://static.guim.co.uk/sys-images/Observer/Pix/pictures/2012/11/7/1352294894305/Peugeot-208-006.jpg"/>
            <p:cNvPicPr>
              <a:picLocks noChangeAspect="1" noChangeArrowheads="1"/>
            </p:cNvPicPr>
            <p:nvPr/>
          </p:nvPicPr>
          <p:blipFill>
            <a:blip r:embed="rId4" cstate="print"/>
            <a:srcRect l="5556" r="5556"/>
            <a:stretch>
              <a:fillRect/>
            </a:stretch>
          </p:blipFill>
          <p:spPr bwMode="auto">
            <a:xfrm>
              <a:off x="3335243" y="1704975"/>
              <a:ext cx="1529634" cy="1032503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3371688" y="1284882"/>
              <a:ext cx="1463040" cy="146304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962400" y="28956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rgbClr val="00B050"/>
                </a:solidFill>
              </a:rPr>
              <a:t>CONSUMER Loan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09800" y="28194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chemeClr val="tx2"/>
                </a:solidFill>
                <a:latin typeface="+mj-lt"/>
              </a:rPr>
              <a:t>Car Loan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276600" y="3581400"/>
            <a:ext cx="1464857" cy="1467100"/>
            <a:chOff x="5160733" y="3695700"/>
            <a:chExt cx="1464857" cy="1467100"/>
          </a:xfrm>
        </p:grpSpPr>
        <p:pic>
          <p:nvPicPr>
            <p:cNvPr id="111620" name="Picture 4" descr="http://cuinsight.stream1011.netdna-cdn.com/wp-content/uploads/_post_image/16665-69dbebc5.jpg"/>
            <p:cNvPicPr>
              <a:picLocks noChangeAspect="1" noChangeArrowheads="1"/>
            </p:cNvPicPr>
            <p:nvPr/>
          </p:nvPicPr>
          <p:blipFill>
            <a:blip r:embed="rId5" cstate="print"/>
            <a:srcRect l="13847" r="16920"/>
            <a:stretch>
              <a:fillRect/>
            </a:stretch>
          </p:blipFill>
          <p:spPr bwMode="auto">
            <a:xfrm>
              <a:off x="5162550" y="3695700"/>
              <a:ext cx="1463040" cy="1463040"/>
            </a:xfrm>
            <a:prstGeom prst="rect">
              <a:avLst/>
            </a:prstGeom>
            <a:noFill/>
          </p:spPr>
        </p:pic>
        <p:sp>
          <p:nvSpPr>
            <p:cNvPr id="37" name="Rectangle 36"/>
            <p:cNvSpPr/>
            <p:nvPr/>
          </p:nvSpPr>
          <p:spPr>
            <a:xfrm>
              <a:off x="5160733" y="3699760"/>
              <a:ext cx="1463040" cy="146304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91200" y="1295400"/>
            <a:ext cx="1464695" cy="1463040"/>
            <a:chOff x="1636645" y="3976647"/>
            <a:chExt cx="1464695" cy="1463040"/>
          </a:xfrm>
        </p:grpSpPr>
        <p:pic>
          <p:nvPicPr>
            <p:cNvPr id="46" name="Picture 6" descr="http://savemoney.my/wp-content/uploads/2012/07/i-need-money.jpe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638300" y="4454633"/>
              <a:ext cx="1463040" cy="974751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1636645" y="3976647"/>
              <a:ext cx="1463040" cy="1463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200" b="1" dirty="0" smtClean="0">
                <a:solidFill>
                  <a:schemeClr val="tx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</a:endParaRPr>
            </a:p>
          </p:txBody>
        </p:sp>
      </p:grpSp>
      <p:grpSp>
        <p:nvGrpSpPr>
          <p:cNvPr id="27" name="Group 72"/>
          <p:cNvGrpSpPr/>
          <p:nvPr/>
        </p:nvGrpSpPr>
        <p:grpSpPr>
          <a:xfrm>
            <a:off x="151514" y="1013635"/>
            <a:ext cx="1189429" cy="358012"/>
            <a:chOff x="158305" y="1380204"/>
            <a:chExt cx="1189429" cy="358012"/>
          </a:xfrm>
        </p:grpSpPr>
        <p:sp>
          <p:nvSpPr>
            <p:cNvPr id="28" name="Rectangle 27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2"/>
          <p:cNvGrpSpPr/>
          <p:nvPr/>
        </p:nvGrpSpPr>
        <p:grpSpPr>
          <a:xfrm>
            <a:off x="152400" y="1600200"/>
            <a:ext cx="1189429" cy="533400"/>
            <a:chOff x="158305" y="1204816"/>
            <a:chExt cx="1189429" cy="533400"/>
          </a:xfrm>
        </p:grpSpPr>
        <p:sp>
          <p:nvSpPr>
            <p:cNvPr id="35" name="Rectangle 34">
              <a:hlinkClick r:id="rId8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Types of Loans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58683" y="1738216"/>
              <a:ext cx="1188720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581400"/>
            <a:ext cx="15240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5105400" y="3581400"/>
            <a:ext cx="1524000" cy="144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05400" y="3581400"/>
            <a:ext cx="1524000" cy="14478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05400" y="51816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chemeClr val="accent2">
                    <a:lumMod val="75000"/>
                  </a:schemeClr>
                </a:solidFill>
              </a:rPr>
              <a:t>Business LOANS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09800"/>
            <a:ext cx="5029200" cy="375183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Contact CST Holding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458433" y="838200"/>
            <a:ext cx="7223760" cy="4419600"/>
          </a:xfrm>
        </p:spPr>
        <p:txBody>
          <a:bodyPr lIns="457200" tIns="365760" rIns="457200" bIns="274320"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CREDIT SYSTEMS &amp; TECHNIQUES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+mj-lt"/>
              </a:rPr>
            </a:br>
            <a:endParaRPr lang="en-US" sz="18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PARK JDEIDEH CENTER - 2ND FLOOR - 12, 56 STREET - SECTOR 2 JDEIDEH - P.O.BOX: 11 - 4690 BEIRUT - LEBANON</a:t>
            </a:r>
            <a:br>
              <a:rPr lang="en-US" sz="1800" dirty="0" smtClean="0">
                <a:solidFill>
                  <a:schemeClr val="tx2"/>
                </a:solidFill>
                <a:latin typeface="+mj-lt"/>
              </a:rPr>
            </a:br>
            <a:endParaRPr lang="en-US" sz="18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Phone: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 	961 - 1 - 878125 / 879704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Mobile: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	961 - 3 – 361901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Fax: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	961 - 1 - 894242</a:t>
            </a:r>
            <a:br>
              <a:rPr lang="en-US" sz="1800" dirty="0" smtClean="0">
                <a:solidFill>
                  <a:schemeClr val="tx2"/>
                </a:solidFill>
                <a:latin typeface="+mj-lt"/>
              </a:rPr>
            </a:br>
            <a:endParaRPr lang="en-US" sz="18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Website: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 	www.cst.com.lb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Email: 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	admin@cst.com.lb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6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07" name="Rectangle 106">
              <a:hlinkClick r:id="rId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11" name="Rectangle 110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15" name="Rectangle 114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19" name="Rectangle 118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23" name="Rectangle 122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27" name="Rectangle 126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31" name="Rectangle 130">
              <a:hlinkClick r:id="rId9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35" name="Rectangle 134">
              <a:hlinkClick r:id="rId10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39" name="Rectangle 138">
              <a:hlinkClick r:id="rId11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5.blog.doostang.com/wp-content/uploads/2009/10/thank-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0" y="838200"/>
            <a:ext cx="7223760" cy="51023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52600" y="1143000"/>
            <a:ext cx="6931152" cy="457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endParaRPr lang="en-US" sz="1600" b="1" dirty="0" smtClean="0">
              <a:solidFill>
                <a:srgbClr val="A4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  <a:p>
            <a:r>
              <a:rPr lang="en-US" sz="3500" b="1" cap="all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Segoe UI" pitchFamily="34" charset="0"/>
              </a:rPr>
              <a:t>Thank You</a:t>
            </a:r>
          </a:p>
          <a:p>
            <a:pPr algn="just">
              <a:defRPr/>
            </a:pPr>
            <a:endParaRPr lang="en-US" sz="16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685800" y="6071616"/>
            <a:ext cx="1905000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100" dirty="0" smtClean="0">
                <a:solidFill>
                  <a:srgbClr val="A40000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</a:t>
            </a:r>
            <a:r>
              <a:rPr lang="en-US" sz="1100" dirty="0" smtClean="0">
                <a:solidFill>
                  <a:schemeClr val="bg1"/>
                </a:solidFill>
                <a:latin typeface="Segoe UI" pitchFamily="34" charset="0"/>
                <a:ea typeface="Arial Unicode MS" pitchFamily="34" charset="-128"/>
                <a:cs typeface="Segoe UI" pitchFamily="34" charset="0"/>
                <a:sym typeface="Webdings"/>
              </a:rPr>
              <a:t> Main</a:t>
            </a:r>
            <a:endParaRPr lang="en-US" sz="1100" dirty="0">
              <a:solidFill>
                <a:schemeClr val="bg1"/>
              </a:solidFill>
              <a:latin typeface="Segoe UI" pitchFamily="34" charset="0"/>
              <a:ea typeface="Arial Unicode MS" pitchFamily="34" charset="-128"/>
              <a:cs typeface="Segoe UI" pitchFamily="34" charset="0"/>
              <a:sym typeface="Webding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600200" y="914400"/>
          <a:ext cx="704088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8" name="Picture 10" descr="http://cdn.blisstree.com/files/2010/12/101922356-490x585.jpg"/>
          <p:cNvPicPr>
            <a:picLocks noChangeAspect="1" noChangeArrowheads="1"/>
          </p:cNvPicPr>
          <p:nvPr/>
        </p:nvPicPr>
        <p:blipFill>
          <a:blip r:embed="rId8" cstate="print"/>
          <a:srcRect t="6446" b="8794"/>
          <a:stretch>
            <a:fillRect/>
          </a:stretch>
        </p:blipFill>
        <p:spPr bwMode="auto">
          <a:xfrm>
            <a:off x="4266300" y="2856476"/>
            <a:ext cx="3050697" cy="3087124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CS&amp;T Group Services</a:t>
            </a:r>
          </a:p>
        </p:txBody>
      </p:sp>
      <p:grpSp>
        <p:nvGrpSpPr>
          <p:cNvPr id="111" name="Group 72"/>
          <p:cNvGrpSpPr/>
          <p:nvPr/>
        </p:nvGrpSpPr>
        <p:grpSpPr>
          <a:xfrm>
            <a:off x="-74957" y="1013635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4071" y="1546988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10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72"/>
          <p:cNvGrpSpPr/>
          <p:nvPr/>
        </p:nvGrpSpPr>
        <p:grpSpPr>
          <a:xfrm>
            <a:off x="-152400" y="2081168"/>
            <a:ext cx="1748542" cy="358012"/>
            <a:chOff x="158305" y="1380204"/>
            <a:chExt cx="1188720" cy="358012"/>
          </a:xfrm>
        </p:grpSpPr>
        <p:sp>
          <p:nvSpPr>
            <p:cNvPr id="120" name="Rectangle 119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72"/>
          <p:cNvGrpSpPr/>
          <p:nvPr/>
        </p:nvGrpSpPr>
        <p:grpSpPr>
          <a:xfrm>
            <a:off x="-73185" y="2613008"/>
            <a:ext cx="1522206" cy="358012"/>
            <a:chOff x="158305" y="1380204"/>
            <a:chExt cx="1188720" cy="358012"/>
          </a:xfrm>
        </p:grpSpPr>
        <p:sp>
          <p:nvSpPr>
            <p:cNvPr id="124" name="Rectangle 123">
              <a:hlinkClick r:id="rId12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72"/>
          <p:cNvGrpSpPr/>
          <p:nvPr/>
        </p:nvGrpSpPr>
        <p:grpSpPr>
          <a:xfrm>
            <a:off x="-72299" y="3147188"/>
            <a:ext cx="1522206" cy="358012"/>
            <a:chOff x="158305" y="1380204"/>
            <a:chExt cx="1188720" cy="358012"/>
          </a:xfrm>
        </p:grpSpPr>
        <p:sp>
          <p:nvSpPr>
            <p:cNvPr id="128" name="Rectangle 127">
              <a:hlinkClick r:id="rId13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72"/>
          <p:cNvGrpSpPr/>
          <p:nvPr/>
        </p:nvGrpSpPr>
        <p:grpSpPr>
          <a:xfrm>
            <a:off x="-73185" y="3678819"/>
            <a:ext cx="1522206" cy="358012"/>
            <a:chOff x="158305" y="1380204"/>
            <a:chExt cx="1188720" cy="358012"/>
          </a:xfrm>
        </p:grpSpPr>
        <p:sp>
          <p:nvSpPr>
            <p:cNvPr id="132" name="Rectangle 131">
              <a:hlinkClick r:id="rId1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35"/>
          <p:cNvGrpSpPr/>
          <p:nvPr/>
        </p:nvGrpSpPr>
        <p:grpSpPr>
          <a:xfrm>
            <a:off x="-72299" y="4212999"/>
            <a:ext cx="1522206" cy="358012"/>
            <a:chOff x="154172" y="4212999"/>
            <a:chExt cx="1188720" cy="358012"/>
          </a:xfrm>
        </p:grpSpPr>
        <p:sp>
          <p:nvSpPr>
            <p:cNvPr id="136" name="Rectangle 135">
              <a:hlinkClick r:id="rId15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35"/>
          <p:cNvGrpSpPr/>
          <p:nvPr/>
        </p:nvGrpSpPr>
        <p:grpSpPr>
          <a:xfrm>
            <a:off x="-74428" y="4745757"/>
            <a:ext cx="1522206" cy="358012"/>
            <a:chOff x="154172" y="4212999"/>
            <a:chExt cx="1188720" cy="358012"/>
          </a:xfrm>
        </p:grpSpPr>
        <p:sp>
          <p:nvSpPr>
            <p:cNvPr id="140" name="Rectangle 139">
              <a:hlinkClick r:id="rId16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35"/>
          <p:cNvGrpSpPr/>
          <p:nvPr/>
        </p:nvGrpSpPr>
        <p:grpSpPr>
          <a:xfrm>
            <a:off x="-76200" y="5276208"/>
            <a:ext cx="1522206" cy="358012"/>
            <a:chOff x="154172" y="4212999"/>
            <a:chExt cx="1188720" cy="358012"/>
          </a:xfrm>
        </p:grpSpPr>
        <p:sp>
          <p:nvSpPr>
            <p:cNvPr id="144" name="Rectangle 143">
              <a:hlinkClick r:id="rId17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farm3.staticflickr.com/2572/3930477304_6f393599df.jpg"/>
          <p:cNvPicPr>
            <a:picLocks noChangeAspect="1" noChangeArrowheads="1"/>
          </p:cNvPicPr>
          <p:nvPr/>
        </p:nvPicPr>
        <p:blipFill>
          <a:blip r:embed="rId3" cstate="print"/>
          <a:srcRect l="10923" t="288" r="383" b="288"/>
          <a:stretch>
            <a:fillRect/>
          </a:stretch>
        </p:blipFill>
        <p:spPr bwMode="auto">
          <a:xfrm>
            <a:off x="5257800" y="850075"/>
            <a:ext cx="3429000" cy="511149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59675" y="838200"/>
            <a:ext cx="7223760" cy="5029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b="1" dirty="0" smtClean="0">
                <a:solidFill>
                  <a:schemeClr val="tx2"/>
                </a:solidFill>
              </a:rPr>
              <a:t>CS&amp;T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</a:rPr>
              <a:t>key values </a:t>
            </a:r>
            <a:r>
              <a:rPr lang="en-US" sz="3200" dirty="0" smtClean="0">
                <a:solidFill>
                  <a:schemeClr val="tx2"/>
                </a:solidFill>
              </a:rPr>
              <a:t>have always been: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b="1" cap="all" dirty="0" smtClean="0">
                <a:solidFill>
                  <a:srgbClr val="FF0000"/>
                </a:solidFill>
              </a:rPr>
              <a:t>know-how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i="1" dirty="0" smtClean="0">
                <a:solidFill>
                  <a:schemeClr val="tx2"/>
                </a:solidFill>
              </a:rPr>
              <a:t>	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i="1" dirty="0" smtClean="0">
                <a:solidFill>
                  <a:schemeClr val="tx2"/>
                </a:solidFill>
              </a:rPr>
              <a:t>		</a:t>
            </a:r>
            <a:r>
              <a:rPr lang="en-US" sz="3200" b="1" cap="all" dirty="0" smtClean="0">
                <a:solidFill>
                  <a:srgbClr val="FF0000"/>
                </a:solidFill>
              </a:rPr>
              <a:t>integrity</a:t>
            </a:r>
            <a:r>
              <a:rPr lang="en-US" sz="3200" dirty="0" smtClean="0">
                <a:solidFill>
                  <a:schemeClr val="tx2"/>
                </a:solidFill>
              </a:rPr>
              <a:t> 	</a:t>
            </a:r>
            <a:r>
              <a:rPr lang="en-US" sz="3200" i="1" dirty="0" smtClean="0">
                <a:solidFill>
                  <a:schemeClr val="tx2"/>
                </a:solidFill>
              </a:rPr>
              <a:t>and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i="1" dirty="0" smtClean="0">
                <a:solidFill>
                  <a:schemeClr val="tx2"/>
                </a:solidFill>
              </a:rPr>
              <a:t>					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i="1" dirty="0" smtClean="0">
                <a:solidFill>
                  <a:schemeClr val="tx2"/>
                </a:solidFill>
              </a:rPr>
              <a:t>				</a:t>
            </a:r>
            <a:r>
              <a:rPr lang="en-US" sz="3200" b="1" cap="all" dirty="0" smtClean="0">
                <a:solidFill>
                  <a:srgbClr val="FF0000"/>
                </a:solidFill>
              </a:rPr>
              <a:t>professionalism </a:t>
            </a:r>
          </a:p>
          <a:p>
            <a:pPr marL="119063" indent="-119063" algn="just">
              <a:buClr>
                <a:srgbClr val="FF0000"/>
              </a:buClr>
              <a:buSzPts val="1600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3200" dirty="0" smtClean="0">
                <a:solidFill>
                  <a:schemeClr val="tx2"/>
                </a:solidFill>
              </a:rPr>
              <a:t>	… and this is how we hope to </a:t>
            </a:r>
            <a:r>
              <a:rPr lang="en-US" sz="3200" b="1" i="1" dirty="0" smtClean="0">
                <a:solidFill>
                  <a:schemeClr val="tx2"/>
                </a:solidFill>
              </a:rPr>
              <a:t>serve you </a:t>
            </a:r>
            <a:r>
              <a:rPr lang="en-US" sz="3200" b="1" cap="all" dirty="0" smtClean="0">
                <a:solidFill>
                  <a:srgbClr val="FF0000"/>
                </a:solidFill>
              </a:rPr>
              <a:t>best</a:t>
            </a:r>
            <a:endParaRPr lang="en-US" sz="3200" cap="all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Segoe UI" pitchFamily="34" charset="0"/>
              </a:rPr>
              <a:t>Key Values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9675" y="3505200"/>
            <a:ext cx="7223760" cy="144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endParaRPr lang="en-US" sz="1600" dirty="0" smtClean="0">
              <a:solidFill>
                <a:srgbClr val="000041"/>
              </a:solidFill>
              <a:latin typeface="+mj-lt"/>
            </a:endParaRPr>
          </a:p>
        </p:txBody>
      </p:sp>
      <p:grpSp>
        <p:nvGrpSpPr>
          <p:cNvPr id="111" name="Group 72"/>
          <p:cNvGrpSpPr/>
          <p:nvPr/>
        </p:nvGrpSpPr>
        <p:grpSpPr>
          <a:xfrm>
            <a:off x="-74957" y="1066800"/>
            <a:ext cx="1522206" cy="358012"/>
            <a:chOff x="158305" y="1380204"/>
            <a:chExt cx="1188720" cy="358012"/>
          </a:xfrm>
        </p:grpSpPr>
        <p:sp>
          <p:nvSpPr>
            <p:cNvPr id="112" name="Rectangle 111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246924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46593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/>
          <p:cNvGrpSpPr/>
          <p:nvPr/>
        </p:nvGrpSpPr>
        <p:grpSpPr>
          <a:xfrm>
            <a:off x="-74071" y="1600153"/>
            <a:ext cx="1522206" cy="358012"/>
            <a:chOff x="158305" y="1380204"/>
            <a:chExt cx="1188720" cy="358012"/>
          </a:xfrm>
        </p:grpSpPr>
        <p:sp>
          <p:nvSpPr>
            <p:cNvPr id="116" name="Rectangle 115">
              <a:hlinkClick r:id="rId5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Key Values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24623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45901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72"/>
          <p:cNvGrpSpPr/>
          <p:nvPr/>
        </p:nvGrpSpPr>
        <p:grpSpPr>
          <a:xfrm>
            <a:off x="-152400" y="2134333"/>
            <a:ext cx="1748542" cy="358012"/>
            <a:chOff x="158305" y="1380204"/>
            <a:chExt cx="1188720" cy="358012"/>
          </a:xfrm>
        </p:grpSpPr>
        <p:sp>
          <p:nvSpPr>
            <p:cNvPr id="120" name="Rectangle 119">
              <a:hlinkClick r:id="rId6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Group Services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287814" y="1684365"/>
              <a:ext cx="93246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87814" y="1737436"/>
              <a:ext cx="932462" cy="78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72"/>
          <p:cNvGrpSpPr/>
          <p:nvPr/>
        </p:nvGrpSpPr>
        <p:grpSpPr>
          <a:xfrm>
            <a:off x="-73185" y="2666173"/>
            <a:ext cx="1522206" cy="358012"/>
            <a:chOff x="158305" y="1380204"/>
            <a:chExt cx="1188720" cy="358012"/>
          </a:xfrm>
        </p:grpSpPr>
        <p:sp>
          <p:nvSpPr>
            <p:cNvPr id="124" name="Rectangle 123">
              <a:hlinkClick r:id="rId7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Departments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35623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35292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72"/>
          <p:cNvGrpSpPr/>
          <p:nvPr/>
        </p:nvGrpSpPr>
        <p:grpSpPr>
          <a:xfrm>
            <a:off x="-72299" y="3200353"/>
            <a:ext cx="1522206" cy="358012"/>
            <a:chOff x="158305" y="1380204"/>
            <a:chExt cx="1188720" cy="358012"/>
          </a:xfrm>
        </p:grpSpPr>
        <p:sp>
          <p:nvSpPr>
            <p:cNvPr id="128" name="Rectangle 127">
              <a:hlinkClick r:id="rId8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Database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244518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44187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72"/>
          <p:cNvGrpSpPr/>
          <p:nvPr/>
        </p:nvGrpSpPr>
        <p:grpSpPr>
          <a:xfrm>
            <a:off x="-73185" y="3731984"/>
            <a:ext cx="1522206" cy="358012"/>
            <a:chOff x="158305" y="1380204"/>
            <a:chExt cx="1188720" cy="358012"/>
          </a:xfrm>
        </p:grpSpPr>
        <p:sp>
          <p:nvSpPr>
            <p:cNvPr id="132" name="Rectangle 131">
              <a:hlinkClick r:id="rId9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Why CST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245210" y="1684365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44878" y="1738216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35"/>
          <p:cNvGrpSpPr/>
          <p:nvPr/>
        </p:nvGrpSpPr>
        <p:grpSpPr>
          <a:xfrm>
            <a:off x="-72299" y="4266164"/>
            <a:ext cx="1522206" cy="358012"/>
            <a:chOff x="154172" y="4212999"/>
            <a:chExt cx="1188720" cy="358012"/>
          </a:xfrm>
        </p:grpSpPr>
        <p:sp>
          <p:nvSpPr>
            <p:cNvPr id="136" name="Rectangle 135">
              <a:hlinkClick r:id="rId10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Facts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240385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240054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35"/>
          <p:cNvGrpSpPr/>
          <p:nvPr/>
        </p:nvGrpSpPr>
        <p:grpSpPr>
          <a:xfrm>
            <a:off x="-74428" y="4798922"/>
            <a:ext cx="1522206" cy="358012"/>
            <a:chOff x="154172" y="4212999"/>
            <a:chExt cx="1188720" cy="358012"/>
          </a:xfrm>
        </p:grpSpPr>
        <p:sp>
          <p:nvSpPr>
            <p:cNvPr id="140" name="Rectangle 139">
              <a:hlinkClick r:id="rId11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CST Clients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242047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241716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35"/>
          <p:cNvGrpSpPr/>
          <p:nvPr/>
        </p:nvGrpSpPr>
        <p:grpSpPr>
          <a:xfrm>
            <a:off x="-76200" y="5329373"/>
            <a:ext cx="1522206" cy="358012"/>
            <a:chOff x="154172" y="4212999"/>
            <a:chExt cx="1188720" cy="358012"/>
          </a:xfrm>
        </p:grpSpPr>
        <p:sp>
          <p:nvSpPr>
            <p:cNvPr id="144" name="Rectangle 143">
              <a:hlinkClick r:id="rId12" action="ppaction://hlinksldjump"/>
            </p:cNvPr>
            <p:cNvSpPr/>
            <p:nvPr/>
          </p:nvSpPr>
          <p:spPr>
            <a:xfrm>
              <a:off x="154172" y="4212999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Contacts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V="1">
              <a:off x="243431" y="4517160"/>
              <a:ext cx="10711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243100" y="4571011"/>
              <a:ext cx="1071109" cy="0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dailychillout.net/wp-content/uploads/2012/10/I-feel-safe-now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621" t="8048" r="8621" b="21127"/>
          <a:stretch>
            <a:fillRect/>
          </a:stretch>
        </p:blipFill>
        <p:spPr bwMode="auto">
          <a:xfrm>
            <a:off x="5943600" y="3429000"/>
            <a:ext cx="2743200" cy="2514600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1455385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cap="all" dirty="0" smtClean="0">
                <a:solidFill>
                  <a:srgbClr val="FF0000"/>
                </a:solidFill>
                <a:ea typeface="Arial Unicode MS" pitchFamily="34" charset="-128"/>
                <a:cs typeface="Segoe UI" pitchFamily="34" charset="0"/>
              </a:rPr>
              <a:t>Credit Insurance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12" name="Rectangle 11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17" name="Rectangle 16">
              <a:hlinkClick r:id="rId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21" name="Rectangle 20">
              <a:hlinkClick r:id="rId6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25" name="Rectangle 24">
              <a:hlinkClick r:id="rId7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29" name="Rectangle 28">
              <a:hlinkClick r:id="rId8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8" name="Picture 18" descr="http://heffins.files.wordpress.com/2011/07/risk-yes-no.jpg"/>
          <p:cNvPicPr>
            <a:picLocks noChangeAspect="1" noChangeArrowheads="1"/>
          </p:cNvPicPr>
          <p:nvPr/>
        </p:nvPicPr>
        <p:blipFill>
          <a:blip r:embed="rId3" cstate="print"/>
          <a:srcRect t="35461" b="9131"/>
          <a:stretch>
            <a:fillRect/>
          </a:stretch>
        </p:blipFill>
        <p:spPr bwMode="auto">
          <a:xfrm>
            <a:off x="4191000" y="3403600"/>
            <a:ext cx="3048000" cy="2540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47800" y="838200"/>
            <a:ext cx="7242048" cy="1219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Credit Insurance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is a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HEDGE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made by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banks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Financial Institutions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and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Traders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against </a:t>
            </a:r>
            <a:r>
              <a:rPr lang="en-US" sz="2000" b="1" cap="all" dirty="0" smtClean="0">
                <a:solidFill>
                  <a:srgbClr val="FF0000"/>
                </a:solidFill>
                <a:latin typeface="+mj-lt"/>
              </a:rPr>
              <a:t>credit losses.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42048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What is credit insurance?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2057400"/>
            <a:ext cx="7242048" cy="144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/>
          <a:lstStyle/>
          <a:p>
            <a:pPr marL="119063" indent="-119063" algn="just">
              <a:buClr>
                <a:srgbClr val="FF0000"/>
              </a:buClr>
              <a:buSzPts val="16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Credit Insurance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provides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PROTECTION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for the </a:t>
            </a:r>
            <a:r>
              <a:rPr lang="en-US" sz="2000" b="1" cap="all" dirty="0" smtClean="0">
                <a:solidFill>
                  <a:srgbClr val="FF0000"/>
                </a:solidFill>
                <a:latin typeface="+mj-lt"/>
              </a:rPr>
              <a:t>repayment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of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loans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made by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Banks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financial institutions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or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traders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, following the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borrower’s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b="1" cap="all" dirty="0" smtClean="0">
                <a:solidFill>
                  <a:srgbClr val="FF0000"/>
                </a:solidFill>
                <a:latin typeface="+mj-lt"/>
              </a:rPr>
              <a:t>insolvency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or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PAYMENT DEFAULT.</a:t>
            </a:r>
          </a:p>
        </p:txBody>
      </p:sp>
      <p:grpSp>
        <p:nvGrpSpPr>
          <p:cNvPr id="28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29" name="Rectangle 28">
              <a:hlinkClick r:id="rId4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52" name="Rectangle 51">
              <a:hlinkClick r:id="rId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4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55" name="Rectangle 54">
              <a:hlinkClick r:id="rId6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7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58" name="Rectangle 57">
              <a:hlinkClick r:id="rId7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61" name="Rectangle 60">
              <a:hlinkClick r:id="rId8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ciiwa.com/images/French-Style-living-room-with-Blue-Color.jpg"/>
          <p:cNvPicPr>
            <a:picLocks noChangeArrowheads="1"/>
          </p:cNvPicPr>
          <p:nvPr/>
        </p:nvPicPr>
        <p:blipFill>
          <a:blip r:embed="rId3" cstate="print"/>
          <a:srcRect l="3869" r="22628"/>
          <a:stretch>
            <a:fillRect/>
          </a:stretch>
        </p:blipFill>
        <p:spPr bwMode="auto">
          <a:xfrm>
            <a:off x="3433641" y="3985929"/>
            <a:ext cx="1463040" cy="1463040"/>
          </a:xfrm>
          <a:prstGeom prst="rect">
            <a:avLst/>
          </a:prstGeom>
          <a:noFill/>
        </p:spPr>
      </p:pic>
      <p:pic>
        <p:nvPicPr>
          <p:cNvPr id="7176" name="Picture 8" descr="http://static.guim.co.uk/sys-images/Observer/Pix/pictures/2012/11/7/1352294894305/Peugeot-208-006.jpg"/>
          <p:cNvPicPr>
            <a:picLocks noChangeAspect="1" noChangeArrowheads="1"/>
          </p:cNvPicPr>
          <p:nvPr/>
        </p:nvPicPr>
        <p:blipFill>
          <a:blip r:embed="rId4" cstate="print"/>
          <a:srcRect l="5556" r="5556"/>
          <a:stretch>
            <a:fillRect/>
          </a:stretch>
        </p:blipFill>
        <p:spPr bwMode="auto">
          <a:xfrm>
            <a:off x="1600200" y="1981200"/>
            <a:ext cx="1529634" cy="1032503"/>
          </a:xfrm>
          <a:prstGeom prst="rect">
            <a:avLst/>
          </a:prstGeom>
          <a:noFill/>
        </p:spPr>
      </p:pic>
      <p:pic>
        <p:nvPicPr>
          <p:cNvPr id="2054" name="Picture 6" descr="http://savemoney.my/wp-content/uploads/2012/07/i-need-money.jpe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18045" y="2040167"/>
            <a:ext cx="1463040" cy="97475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447800" y="838200"/>
            <a:ext cx="7242048" cy="685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sz="2000" b="1" i="1" cap="all" dirty="0" smtClean="0">
                <a:solidFill>
                  <a:srgbClr val="FF0000"/>
                </a:solidFill>
                <a:latin typeface="+mj-lt"/>
              </a:rPr>
              <a:t>All types </a:t>
            </a:r>
            <a:r>
              <a:rPr lang="en-US" sz="2000" b="1" cap="all" dirty="0" smtClean="0">
                <a:solidFill>
                  <a:srgbClr val="FF0000"/>
                </a:solidFill>
                <a:latin typeface="+mj-lt"/>
              </a:rPr>
              <a:t>of loans</a:t>
            </a:r>
            <a:r>
              <a:rPr lang="en-US" sz="2000" b="1" cap="all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(Retail)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such as: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444752" y="841248"/>
            <a:ext cx="7223760" cy="51023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sz="3000" b="1" dirty="0" smtClean="0">
              <a:solidFill>
                <a:srgbClr val="CC0000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752" y="0"/>
            <a:ext cx="7242048" cy="8229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a typeface="Arial Unicode MS" pitchFamily="34" charset="-128"/>
                <a:cs typeface="Segoe UI" pitchFamily="34" charset="0"/>
              </a:rPr>
              <a:t>What Does Consumer Credit Insurance Cover?</a:t>
            </a:r>
          </a:p>
        </p:txBody>
      </p:sp>
      <p:pic>
        <p:nvPicPr>
          <p:cNvPr id="2052" name="Picture 4" descr="http://www.indianloanconsultants.com/ilc-images/education-loan-banner.jpg"/>
          <p:cNvPicPr>
            <a:picLocks noChangeAspect="1" noChangeArrowheads="1"/>
          </p:cNvPicPr>
          <p:nvPr/>
        </p:nvPicPr>
        <p:blipFill>
          <a:blip r:embed="rId6" cstate="print"/>
          <a:srcRect l="5053" r="56211" b="623"/>
          <a:stretch>
            <a:fillRect/>
          </a:stretch>
        </p:blipFill>
        <p:spPr bwMode="auto">
          <a:xfrm>
            <a:off x="3473396" y="1843371"/>
            <a:ext cx="1371600" cy="1140814"/>
          </a:xfrm>
          <a:prstGeom prst="rect">
            <a:avLst/>
          </a:prstGeom>
          <a:noFill/>
        </p:spPr>
      </p:pic>
      <p:pic>
        <p:nvPicPr>
          <p:cNvPr id="2056" name="Picture 8" descr="http://koehlerlaw.net/wp-content/uploads/2010/11/credit-card-pile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10400" y="1953125"/>
            <a:ext cx="1447800" cy="104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18" descr="http://vectorgraphicsblog.com/wp-content/uploads/2011/07/kitchen-appliances-vec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7731" y="4024353"/>
            <a:ext cx="1371600" cy="1371600"/>
          </a:xfrm>
          <a:prstGeom prst="rect">
            <a:avLst/>
          </a:prstGeom>
          <a:noFill/>
        </p:spPr>
      </p:pic>
      <p:pic>
        <p:nvPicPr>
          <p:cNvPr id="2073" name="Picture 25" descr="http://www.smartdestinations.com/blog/wp-content/uploads/2012/11/suitca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5751" y="4430537"/>
            <a:ext cx="1371600" cy="982589"/>
          </a:xfrm>
          <a:prstGeom prst="rect">
            <a:avLst/>
          </a:prstGeom>
          <a:noFill/>
        </p:spPr>
      </p:pic>
      <p:pic>
        <p:nvPicPr>
          <p:cNvPr id="2077" name="Picture 29" descr="http://www.flashurcash.com/wp-content/uploads/2012/02/How-a-person-with-bad-credit-can-get-a-business-loan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0155" y="4476912"/>
            <a:ext cx="1371600" cy="914400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hQSERUUEhIVFRUUGBQWFBcVFRYYFxcUFRQVFxQcFxUbGyYeGBkjGhQUHy8gIycpLCwsFR4xNTAqNSYrLCkBCQoKDgwOGg8PGikkHyQsLC8sLC8sMiwpKSwpKSwpLCksKiwsKTQsLCwtLCksLCwqKSkpLCksLCwpLCksKSwsKf/AABEIALEBHAMBIgACEQEDEQH/xAAcAAEAAQUBAQAAAAAAAAAAAAAABgIDBAUHAQj/xABOEAABAwICBQcHBwgIBgMAAAABAAIDBBESIQUGMUFRBxMiYXGBkRQyUqGxwdFCVHKSk9LwFRYjQ1NigqIzRFVjlLLT4Rckc4Pi8bPCw//EABoBAQEBAQEBAQAAAAAAAAAAAAABAwIEBQb/xAAxEQACAgECBAMGBgMBAAAAAAAAAQIRAxIhBDFBUQUToRRhcYGR0RUiMrHw8VLB4UL/2gAMAwEAAhEDEQA/AO4oiIAiIgCIiAIiIAiIgCIrU9S1gu9zWji4gDxKAuorNPWMf5j2u+i4O9i0Ov2sMtFSGaFjXOD2NOO9mtcbXsCL54R3qN0rO4Qc5KK5skiKEagcowr3PilYI5mjEACbPZsJF8wQdo6wpuqScJQemXMIiIchERAEREAREQBF4SuQ68csU0Ur2UbWYI8jI5uLE4edYXtbd4qNpGuPFLJelcjr6LF0ZM90MbpQGyOYwyNbeweWguAvnYG6sT6x0rHYX1UDXcHTRg+BcqZGxRW4J2vaHMcHNOYLSCCOojIq4gCIiAIiIAiIgCIiAIiIAiIgCIiAKL6zco1HRXa+TnJG7Y4rOc36biQyL+Nw6rrf6SoGzxPiffC9pacJsRcWuDxXypr3qS7R9aaYyl0eFskb35Xa7b0dl8QcDbgl0dRi5OkTfTvL1UyHDTiKAHIYGmolv9J2GLwDlzrTutMtZIH1L5ZnDJvOPbZo34WNYGt7lsdEakvmAMcMsoPy7c3Ff/qPIae4qV0HI7MRd4Db7mRufb+N5YPDEuNbfJHrfDxx/rmr7Lf9vuczjrcDg+Iuie3YWuLXA9Thn7F1HVrlRdV0U9DXOMkrmAU0mEl0kgcMEbwBm/EG2dvzvnmbNbyUNaLHH9Zl/DB71Eq/R8+i6qF9PI7nDcxnA0kEEC2E3DtvBdVsZPIozUlvXyOl6ucmuk2V1LUPMMLYnXkDCAcAdZzcr48TR69y7SuKav8ALXXNafKqAzsZYPlpgQW7c3M6Tdx3tGSnmrnKro+ts2OoEchy5ub9G6/AX6Lj9ElWqMp5JZJapO2S9ERDgIiIAiIgCIrFZXRwsL5ZGxsG1z3BrR3nJAWdNUT5qeWON/Nvkjexj/Rc5pAOWeRK4xX8mdXTNa6d0MtNG9jpjGz9JzTZGl5zGI5FxNtw7lMdK8tlI1/NUkc1bLubAw4b/SIue0NKgmt3Khpd+ONsApLC7mt6cwaRfMm5bkb+a0qONm+LPPFsns+a7ms185SZ9IzSRwvdFSRktABwYwMi6V3XnZpyGWRKhjJ6ZmXNumd1ERsHi0ud/KpTqpyeeVwMle55DsVmtLWgWcW+i65NttrqZwciDA39aD/1YnfymJv+ZcuLNceWKVXS+Fs55oDXyel6NM6eBou4tZI18fWeZlYW37CCVPtX+XqQWFSyOZuQxR/oJe9jyY3nqa8LSae5IKiPOLA8Dc8c076xLo/5woJpnQMlNYTwyRE3tiabO+i8dF3cSopNc0dTxY5bxmn6H1Rq7rlS1o/QSguAu6N3Rlb2xnO3WLjrW7XzryJcn7ayQ1UznBlO+MxtHy5PONzbzQA3IZnEvokBaHhZ6iIgCIiAIiIAiIgCIiAIiIAsPSOh4agYZ4Y5QNgkY1wGYOVxlmB4LMRAarSTHwxl9NTskeNxcGm3UbZ/RuPcuc6c1t0oyWMvjwxPxBzGNsQR5vTuSL7Ntr7V1tWpqZrvOaD2oDiDdfMZ6Ubye0OPgtrFSzVGGRtI64IAcYbHC7JwBtkNhJ6l1al0bFF/RxMZfbha0X7SBmslWyUcbn1I0nGef0faGXY5rywCRpzsWuBG0DbZRnWF1WL/AJW0G2Qb6inBjeOsyx42H+LJfRSJZNKPmzQfKO7R+F1HVyT04ID6OsFpGN/upW4mm37pHWwi9voHV7T8VbTsqIDdjxex2tIyc1w3OBy/2Wr1k5OKGuuZqdoef1sfQkB44h538QIUM1BidonSL9HSS445xiida3TaLty3Ex4Wn94NTmdHWURFAERWauqbFG+R5wsY1z3E7mtBLj3AFAQrlQ5ShoyNscQa+qlF42u81jb2xvzGVwQBcXsc7ArklVpamllD62ap0tUnMRRF0VM0n5LTbG4fQY0HrW/1P1SGn6yo0hWOcIRIWNjabFwAGFhcPNa1haDbMknMZ37NobV2npGYKaCOIfuNAJ7XbXd5V5E+ByTRs+nHswUOjYNHxbv0bGG3EmU3cevAtpo/U+rpgXysdNM/pSSNIfiecz17b7gusIrqJpOS6T1hlpBhNPI3siwi+84rAC5ucuK03/FGfzWMeDuOMG3dbNdzWFLoWBzg90MZcNjsDcXja6llohOpumtJyR4qmJrsdjGMIY7CQCMRBABz3jcpPXatxz4BLDGW4mveDYgluYBFgHdK20bLrdtYBsC9QUW4IGsGFjQ0Dc0ADPbkFcRFChERAEREAREQBERAEREAREQBERAEREAREQBEWBXafp4TaWeJh4Oe0O+re6Az1x/lraYKqjqmGzg4AHrabg9zua8F0J+vNGP14PY159jVzPld11oqqOKGMukeyVrnjC5gDMi4XdY3dZtrcNoVRdLtHX9E6QbPBHMzzZGNeOxwBt3Xt3LLXN+S7TRp6IQ1RwBjn80CS5+Bzi7pBrS0bcukTtGVheX/AJ2037Q/Vd8EpkdG5XOuXLTxg0dzLD06pwjA34G2dJ49BvY9S0a2U37T+V3wXHuVmsfLVtnc1r6eFmGAtcbNe57TeRrsJDrt/ebZrBxShz5HR+SXRAp9Gxhvy3SPvxGLA13e1jT3qZKAamcpNCaWKJrntMMccbg6Mm2Fob5zbtN8JORUkZrpRn+sNH0g5vrIRhKtjdosWi0nFMMUMscg4xva4eIKylAEREAREQBERAEREAREQBERAEREAREQBERAEREAREQBEXMOWXlA8mi8kgdaeZpMjgc44iD4OdmOoXO8KpXsU0HKhyrPfI6loZC2Nl2zTMNi92wtY4bGDe4bT1edyrR85FSxxuSXt6ycRtmdp2qqlYDn8kbfguxcmGrTYqN9cWB08rX81lcsjaSG4eDiQSTtsAON/SqgjKbNNBoWof5lLKRx5t1vEhaqh1ErJa7nZaKVkbSHXLbXwABotfeQD2XU103pzo4Q5xc/Zmb2PxUn1MrcUHNueXPjOZJucLrkZ8AbjsAXLbPOlRE6rQc5NxFLff0HLUmWxsXHLq3rsaxZNGQuJLoYyTmSWNJJ6zZcahRzHRxLnhrLvcb2AFzYC5NgthX6uSzxPjdFIQ9pb5pFjuOfA2PcuiRU7W+axrfotA9gVxNQo4PqvqXXwGRr6KQA2IcLEHDcHf13Wx0vRTQwyOfTyNwscbljrXwm2drKc63aTs8BryOaF3AHK7s7nsFvErX0muELcL+fbbE0OGLdfpDwuukxW5wzRFZJFI18T3Mc21nMJB8QvoPky5RfLWcxOQKmMXvsErB8oDc4bx3jq5rys6vR09Syop8PNVOIkMILRM22O1srOBB7bqJ0ekXxSMlhcWSMIcxw2g39m3JWX59z0we259aIo9qNrY3SFKyW2GSwErODuI/dNiR3jcVIV5zRqgiIhAiIgCIiAIiIAiIgCIiAIiIAiIgCErD0vpRtPBJM++GNpcbbTbYB1k2HeuPax8rM82FlMMAfldwzF72sMVyctvqTrRrHE3Bz6Lmzr2kNOwQC8srGAmwL3NaL8Lk9SrpNKRyi8b2PHFjg4eIK4+6jxQukqMTgbDpyEZOFwRzjMINwdpPmqLz6HLHYoJ2tebEWtGeNmyMJG8ZX7ypPVDerR6eFwYuKeiEnq7Ncz6NFRckbh7bA+wjxXKdaORh9RPJOypjkfI5zj5Q2UEX2DFHJawFgOgMgFGqHXTSMAwc9cjdPgcTwIe4guFrDJx2LYVHKRXEAYoI77xhc49jcbreCy9oiu56fwrNdWi1HyM1jej/ybm7sMtQwg2yPSY66kur+gdJUMfNvqKPmvkiaWXoC5JDDgblc3zuoY7SukanLnahwP73NM8BhBVMGrobZ8tY0S3N8I5yw6nEjpbVPPb5JnpXhD5Sa+SsmdboynxGaaqpr3BLo2SOF+DTjwXO642nYsKVlRjIoedidkDLMadkZbtPRwc4d3hvWqqZaYxFj5ZZXem55By2ADYB47FlN14AFsAy4NHwR5b5s1j4RW6jfx2Jro2mIjHlGkHvk3mIsYwdgIcT25dgWWIYvntR9rH9xQE8oFtx8F6zX95NmscTwAufAKrJE5fhWTnS9PsT7mYvnk/2rPuLSaxUVVa9DpAbM2TFtybZYZLEdxb3hRl3KI4bj3oOUbi32I8ke5PwvIui9PsZPkjHsea9s8Jtd8rnxSxkuyJ/QsGV7bSDnkSqJuTCkwdCoDb2I58TRNOXF3Udywq/W6GpZzUrbMcW4i0AGzXB1sVstiyn1UBA8nq5Kc2sbOxNd1ubcXPfbqRZfeYz8KfavVGKeRqaU3hnpCywsGyyubs87zD0uu+5IuQSqJu6qp2dTWSvGy17usb71qZ9Vyx4linbMTcvaCIXYjfNrhccDt2rMOnaiL+jqK2m4tkc+aHuf0su1pVWbucS8Mf8A5f1X9/sdF1J5O3UD+cNWXnm2xFrWBsZDTcGxcTfM59ZUzbJmQe0dYz9eS4e3lF0iGYRV0j+EhdC1wHWx1v8AKsefWCqqGHnqp8mzNjxFABvD3NYMf0Wg7doVeVGMfDsknTaO1aQ1lpoLiaoiYRtDntDh/De/qWZS1rJWNfG9rmuALXNIIIOwg71wjRVE2Z5LpWhkYGMQxsiBccVmh5GI5NJLib5jtFrSWtT6Wq/5a7Y2NbiHOTODj5xJcSG3z4nYtYJyV9Dx8VHHgloTbkufY+g0UA0Byktkb0ulha15ta+BwBJyyJBxA24KfMcCARmDmOxGqMD1ERQBERAEREAREQBERAEREBDeViow6PLd0kkbD2C7yP5FyHQ7m86wucWh80cTS02vbA4sJ9F1w0/SC6fy2uto9h/v2f8AxyrkOremHRuwmRrGE36TQ6zjYXBwm2Q4hSLSmrPpVJ8C1FW9RudeNZ6vyuWN94RG4xxRxFnN4G4bYsO15DgbHYC3JazG4xMkdvxtuGhoJY62VgBsw+PWs7TenWyvJl5mQ5jE0Fri3O4xNkva27ZmsKr05G6KOGOGONseNwwF2ZdgBuCSBsGzgus+2J0ZeENw42F7Xf7FmWsx4Wub0Qb7TfZbbw2ZdSyYaoRjoNDevMnxK1TKsAkkXDQXW423LHreUd73XjpKWMWAsIsWwWv0ic187HCWTc/X8Rx+Lhmte936G7OknXuHG/EGxVrniVG5Nd6l3ymN+jEwewLGfrLUO2ynuA+C29nfc8v47gXR+n3JaA47iquYd6JUJdpaY/rHeKodVyna9/1ins77mb8fxdIP0JyKV3D1j4rZ6EdUxPJp3BrnCx6TM8+srnej6KoqJGxQtkkkecLWgm5O078rDM32BS5/J62MtirNLRRTH9TGJJ3Nyv0sJABy/wDa7WBrqYZfHMc46Xjte829VqtVyPc9zMTnEkkPYbk9hWO7U2q/YP7gD7CotpPU0tYZaWqiq4wLuMWNr2j96NwuPG6jjah42OcO8qPhl1MY+ONKtC/nzOiSaq1Tf6vL9RyxZdGVDPOikHaxw9yhI0jKP1j/AK7vivfypL+0f9Ylc+zdmax8bj1i/l/ZLuekbxHaFdj0zI3h3gKGjS8vpnvt8FUNNy8Qe0LjyJrqa/jGCXNP6L7kwkropD+liz9JrnA+0j1KvSGmonsa1kbm4AGgkg3AFheyjGj9LGR4Y5o6WVxcblakkLXubwJHgU0SXM6XGYmlkx/AnehdMNp6Vzy+xe+QhoALnc3HHs32u4+BWBX6XfNKRIHxxOiEhe5gLgMIuWuDQ5zCRlt2bStTFVAMZia0mPEASXXBLy45gjq8FeqdZpS0D9C0N2YIm7RcAm97utvOa+jD8sEmfkeKbyZ5yS6su6P055NVQztvzbjZ4dtMbnkG/Xhz7V9QaMZhhjA2Na0DsAsPYvj/AEjpB0oGN5cQXZngcNu7JfVmoekTPo6lldtdEy/WQLE95F+9Z3uzWaqMfgb5ERDMIiIAijQ14Z82qvsm/fXv57s+a1f2TfvoCSIo2NeGfNqv7EfeVY1zZ82qvsf/ACSgSFFH/wA8W/Nav7H/AMl5+eTfm1X9gfigJCij355N+bVf2B+K9GuTfmtX9gfigI3y5SgaPYDtM8du5kpK4JVVmAA4b34Hquuq8t+nuep4Gtimjs97v0sZZezWtyvttiPiuUPhL4nHezC/uDg027nX7isMiWpJn2uCySXDyUOatlDNPN3hw8PirzdMxneR3LBfT8W+r8fjj5qop6VuMXGV+OXV8fdbNJcPCrM8XiedyUdvmjZw1ILsjkcth2HtWXqRqMyulljfVx07o7Wa9pLpAcV8IxDZhz7QsOoitmFgaSpibSNHDH1W39n43rPBJJnq8Qxynj35xfozqY5EIv7Si+xHV/eerZ1K43kQi/tNn2Q3Xttkz7Ts3WXIQw/Je4d5+PX2darbLKNkrx2PcPf+Ote4/PUzro5EYv7TZx/ohty/vb9+3rVTeRCL+0mfZN33v+s691r77rkXl9QP18n2r+rr69m3qVQ0tUj9fN9q/wC8lolPudgqtXG6DpKipgnE87mtiY8MaOaablxFnHaQzgMtmahOpmr1RPXRTyNLmlxkfI75d8iQT55u4E2z28DbB1b1gLjLBVyPdHPGWBz3uIjkBDmOO2zbixPB3UszSusWkRTR04bJFBFdrDAHYMyXZTC+O4IPne9dFojtBUTaPrOk1zXMdgkY4EYoybOaRvBGYPYRuXQpORUzymRlVEyKQlw81xAN92IbT7VoqOokniL9KZxxNxQvla5tQ9wIsyJ+2QccQI25gqKzaxTlxwzSsbc4WtkeGtG4AX2AKbEo6NJyCO3V8PewD/8ARY7+QiT59T+B+8udu01Ods8v2j/irbtKzftpftH/ABUtdhT7nQJOQ6YbKymPe4Kw/kXnH9apfru+6oG6vkO2R/13fFU8+8/Kef4j8UtdipPub6PQopqiVrpGScyLF0Zu3ERcgHfYXHatSJhiu47Tc+N1fnHNRiO/SPSk6idje4DxJWA8rzfqdn1pPyscYLmt38X/ACjcflmIG9iT9Ee9YNVpEOcSAczfOy169su/LiYS47LNVt9DJcDl1gHuufgvrPk5jw6KogP2ER7y0E+slfKNaMLy0EHCA242dEAH13X0fya62xN0XStcJy5jC0llLUSN6L3DJ7Iy05AbDkkDLiNnR0JFo/zyg9Cq/wAFV/6S8OudP6NT/gqv/SXZ5jeotD+elP6NT/gqv/RT89Kf0an/AAVX/ooDXh44A9wXobf5LfV8Fjsa7r8Sqg1/X4lanJfEA9FirETRuZ3BYwY7j61W2MjeT3lAZAA4DwVY7B4LHwO61U1h60BktHYrjGnqWLHGfwVlMbbaQpQOY8u39HTbNs+z/srm9A9paLEbBf3rpnLiRzNORYgOmGwHa2MjaLfJXFqeWy8/EQuKZ9fwvifJm01zJcNHsO0WPUfwFm6N1ZjkdbnQx27G0EZ9dwoYdLYDa7u4/wC6z6fWNo2uk9XxXnhGS5rY/Qe28HPaaSffY6M3kkmlBLHxO7HOHZlYhaCt5PauEEtDHWNizEMW/MburbfqXuiOVZ9O0tZM/O/nNDrZG1gQd/sWR/xhnkO2OTeQ6AZd7QDbvWjxwXRnlfESnOtcGum9MilRo1zTaSne0jbYXHw9Sx/ImcXN+kDf1geKk0vKY1/nQ056w2Qf/dYrddYruJjacW4PIA7sJVqS5MaeEn+px9P9NGlGhLi4dkb2PQA/z37/AFrKdqRVboZO+N/XfY3/AG4grd09WJxzkcdmtZdwu05CSUHcPUL5LtGuzXnmcEhOHnXvp21DqeSeNrAHGORrgcUZc12EnCcWZGRX0cvDeXixz1byTvlty+5+ezZMccsoxgqT2dvf1Pnd2p9SP1Tvqv2Zfu9XZ1K7BoeviH6F08X0HSNB8P8AfuX0XRyslFJIyeUtMTHMx+fIwsa4OebiziHNxZZ3XPI9PV/k9Lz8z2MfStAkbI4PlElXo7FI520ObFU83ivcObIQcwV5VZj5kf8AGvmzlNTq1WSOxSCR7jtLsbj42JVk6oz+gfqSfcX0/Q0H6KoggrpS8SkF7nGZ9PjbG7A1zyb2YbjETYvvnayhNZpCp/JdHMZ6kg004xxTYZXVry1tHjzDpQXY24RfNwJFhcNya49ji35qzb2v7opPe0KzJobCbPLmkbnNa0+Dng+pfRGjqKc6TaPKqh3MsE1Y0yu5nnJowyGBkQOCwLZJSbejxUR5Rta6el0jK2ShinkLYnY5C3Ic00BoBYTlYnbvUaaXM1wuEpU4r6/9OQiliG0uPeB7Gn2rJilDP6Nljx+V9YnLuAUhquUYm/NQQwg+g1twOAOHLustJJrBicSWNJO0m5JWEtR9jFDh476kn7luYbqBzzfLsG7vVbdDO4j1lVu1gPBn1T8Vbdp1/Fo7Gj3olMknwa5tsut1ey87PhZYvMgbBsVL9Lyeme6w9isc9iubkqtS6nneXAtscSrBcrtHJnr/AE9NQRwyxSOc10pxNwEWdI5w2uB3ribXKVaBfHzDcTpAbuyaxpHnHeXj2LeKqJ83LLVI7g3lQoTtZMP4Gn2PV0co2jz8pw7Y3+5cc5yH05fs2f6i95yL9pJ9m376pkdffyi0HpPP/aerJ5RaD+8+yPxXKGGE7Znjtiv7HK5zVP8AOj9i74qkOxMPWrmMektS2Q7j6x8FUZDvc3xC0OTZib971BVicektTzp3vH47kaTxb6vegNo6rHH2Lx1aPxZYsLSflt/l9yvMjHpDuDVAV+VuOy/qXrXX23PcSqg5vEX7kN7bbICF8sVFi0aXgZxSMceOF12H1uauCtmINwvpPT7o3xPilc3BI0tdieBkR7eHXZfO2mNHCKZ7Y3F7ASGuta47Pfv2qSVo6jKnaKqeaJ5POgA5WIBF+N7dyyhT0x+Xb+L4haXAeBTAeB8Fho7NnthxVL80Iv4rc30ejqfaZCRwxN91irNRVxu6DHc3H1NzcevMZLTm68upo3ts7lxn5dMIKPeuvuvsbEUUZ2TDvb8HFe/k4bpm/Vf8FrEXdPuefzY/4L1+5JKPSD4WYWmJwF7ZyAkXLrbgcySpFX8sNXOA2op6ScNNwJYY3gHiAb2K50Cl1o8k5JRk20uXuM5OL5KjqTeXiuFv0MHRFhZmwZWA8FjP5ZpyxrDRUhY2N0TWmK7RE7DiYBe2A4GZfujgubXTEuDnY6G3ldkEBphQUYgcbuiEVmE3DrkA5m7Qb9QSi5XJIWsbFQUbGxvMsYawgNlLcJeBfJ2HK655dLoNjp8fLrVte97aama+TDzjg03dgFmYjfOwJAUO1q1jkr6h1RNga9wa0htwLNFhktDdLoFXYvc31j1/Be4B6XqWOiF1LsZZDTtOfHLNOZb6XsWIvVzXvNPMXWJlFrOJ8R8Fa5wDIBWUVo5eTski5jW+oZ8LGjq9ufvUeatjHU9a6Mzciq61V5StSKjrVflKA2XlKc+FqzULzygoD6IbDbYPx4o5xH/pW/K/3h4he+Xt4+panBSIidpKyY2kfj/dWPLhx9iqFd3oDJDur1qsQ33LHbpAcFeiqz6IsoC9FERsb6veVj6UY8DoDPffCAPFZYqstvgFaknNtlhxJA9W1AQfWBz8DucBPWXA27Ol7lzOqpwSc11bWGXECL39gUEq6XPZ6l0KIu6jWPJoo7slJXQLwQ8SlJlIy7QjwL5K07Rb+rx+IUrcbbFS6QncpoRSJnRz+F+wj4odHSeg7wUpDAdoHgFW2nafk+pTQhZEDRv9B31SqTTu9E+BU0FOBsCeTHgU0IWQksPAqlTryY8FT+T2+g3wHwTyxZB0Uyfo9noN+qPgrJ0az0G+AU8sWRNFKvyaz0G+AVL6Fg+Q3wCeWLIuikZpmD5LfqheiJvot8AmgEbRSUtbuaPBUvATyxZHbL0MPArf4Qr0caugWR1lM47GuPYCVsKbQVQ7zaeY9kTz7lK9Fw5hdA0Jo5zgDlu4KaBZx781qz5pPn/dP+CqGq9X81m+ofevoGemeW26JIttFjlwK1FQ8tcQWi43Z+5NJLOL/mtWfNpfqj4r0ap1nzd/8v3l2RukGt+S2x7VS7SDDub600iy1HtV5yIujkqCvx7CiIC5T7lsXbe4IiAyR5g/G9a6u+8vUQpHNL+aOz4KJVe9EVRSwVjuRFSlmVUHYiIQ9YrgXqKg8393uVbURAXWrwoioLZVBREIWyrUuxEQGI5UtRFDo9KokXqIQttWTFvREIb7Q20Lo+r3m9x96IuWU3Ue3wVrS21vZ7kRQhhM3/jisQ7UR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63702" y="3498904"/>
            <a:ext cx="7223760" cy="3491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365760" rIns="457200" bIns="274320" anchor="ctr" anchorCtr="0"/>
          <a:lstStyle/>
          <a:p>
            <a:pPr marL="119063" indent="-119063" algn="just">
              <a:buClr>
                <a:srgbClr val="FF0000"/>
              </a:buClr>
              <a:buSzPts val="1600"/>
            </a:pPr>
            <a:r>
              <a:rPr lang="en-US" b="1" cap="all" dirty="0" smtClean="0">
                <a:solidFill>
                  <a:schemeClr val="tx2"/>
                </a:solidFill>
                <a:latin typeface="+mj-lt"/>
              </a:rPr>
              <a:t>Consumer loans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such as: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5690" y="1560445"/>
            <a:ext cx="1463040" cy="146304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18693" y="1555804"/>
            <a:ext cx="1463040" cy="146304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07752" y="1555804"/>
            <a:ext cx="1463040" cy="1463040"/>
          </a:xfrm>
          <a:prstGeom prst="rect">
            <a:avLst/>
          </a:prstGeom>
          <a:noFill/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6645" y="1561107"/>
            <a:ext cx="1463040" cy="146304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29000" y="3108298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  <a:r>
              <a:rPr lang="en-US" b="1" cap="all" dirty="0" smtClean="0">
                <a:solidFill>
                  <a:srgbClr val="00B050"/>
                </a:solidFill>
              </a:rPr>
              <a:t> </a:t>
            </a: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Loan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2003" y="3103657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Personal</a:t>
            </a:r>
            <a:r>
              <a:rPr lang="en-US" b="1" cap="all" dirty="0" smtClean="0">
                <a:solidFill>
                  <a:srgbClr val="7030A0"/>
                </a:solidFill>
              </a:rPr>
              <a:t> </a:t>
            </a: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Loan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11062" y="3103657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Credit Cards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39955" y="310896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chemeClr val="tx2"/>
                </a:solidFill>
                <a:latin typeface="+mj-lt"/>
              </a:rPr>
              <a:t>Car Loan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25690" y="3975985"/>
            <a:ext cx="1463040" cy="1463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8693" y="3971344"/>
            <a:ext cx="1463040" cy="146304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07752" y="3971344"/>
            <a:ext cx="1463040" cy="1463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6645" y="3976647"/>
            <a:ext cx="1463040" cy="1463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 smtClean="0">
              <a:solidFill>
                <a:schemeClr val="tx1"/>
              </a:solidFill>
              <a:latin typeface="Segoe UI" pitchFamily="34" charset="0"/>
              <a:ea typeface="Arial Unicode MS" pitchFamily="34" charset="-128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5523838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chemeClr val="tx2"/>
                </a:solidFill>
              </a:rPr>
              <a:t>Furniture Loan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22003" y="5519197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Travel</a:t>
            </a:r>
            <a:r>
              <a:rPr lang="en-US" b="1" cap="all" dirty="0" smtClean="0">
                <a:solidFill>
                  <a:srgbClr val="92D050"/>
                </a:solidFill>
              </a:rPr>
              <a:t> </a:t>
            </a: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Loan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1062" y="5519197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/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</a:rPr>
              <a:t>Other 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39955" y="5524500"/>
            <a:ext cx="1463040" cy="320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Home Appliances</a:t>
            </a:r>
          </a:p>
        </p:txBody>
      </p:sp>
      <p:grpSp>
        <p:nvGrpSpPr>
          <p:cNvPr id="51" name="Group 72"/>
          <p:cNvGrpSpPr/>
          <p:nvPr/>
        </p:nvGrpSpPr>
        <p:grpSpPr>
          <a:xfrm>
            <a:off x="-76200" y="1013635"/>
            <a:ext cx="1676400" cy="358012"/>
            <a:chOff x="158305" y="1380204"/>
            <a:chExt cx="1189429" cy="358012"/>
          </a:xfrm>
        </p:grpSpPr>
        <p:sp>
          <p:nvSpPr>
            <p:cNvPr id="52" name="Rectangle 51">
              <a:hlinkClick r:id="rId11" action="ppaction://hlinksldjump"/>
            </p:cNvPr>
            <p:cNvSpPr/>
            <p:nvPr/>
          </p:nvSpPr>
          <p:spPr>
            <a:xfrm>
              <a:off x="158305" y="1380204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Overview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2748" y="1738169"/>
              <a:ext cx="1026856" cy="47"/>
            </a:xfrm>
            <a:prstGeom prst="line">
              <a:avLst/>
            </a:prstGeom>
            <a:ln w="412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72"/>
          <p:cNvGrpSpPr/>
          <p:nvPr/>
        </p:nvGrpSpPr>
        <p:grpSpPr>
          <a:xfrm>
            <a:off x="-75314" y="1600200"/>
            <a:ext cx="1676400" cy="479549"/>
            <a:chOff x="158305" y="1204816"/>
            <a:chExt cx="1189429" cy="479549"/>
          </a:xfrm>
        </p:grpSpPr>
        <p:sp>
          <p:nvSpPr>
            <p:cNvPr id="76" name="Rectangle 75">
              <a:hlinkClick r:id="rId12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Coverage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8" name="Group 72"/>
          <p:cNvGrpSpPr/>
          <p:nvPr/>
        </p:nvGrpSpPr>
        <p:grpSpPr>
          <a:xfrm>
            <a:off x="-74428" y="2362200"/>
            <a:ext cx="1676400" cy="479549"/>
            <a:chOff x="158305" y="1204816"/>
            <a:chExt cx="1189429" cy="479549"/>
          </a:xfrm>
        </p:grpSpPr>
        <p:sp>
          <p:nvSpPr>
            <p:cNvPr id="79" name="Rectangle 78">
              <a:hlinkClick r:id="rId13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Insured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1" name="Group 72"/>
          <p:cNvGrpSpPr/>
          <p:nvPr/>
        </p:nvGrpSpPr>
        <p:grpSpPr>
          <a:xfrm>
            <a:off x="-74428" y="3124200"/>
            <a:ext cx="1676400" cy="479549"/>
            <a:chOff x="158305" y="1204816"/>
            <a:chExt cx="1189429" cy="479549"/>
          </a:xfrm>
        </p:grpSpPr>
        <p:sp>
          <p:nvSpPr>
            <p:cNvPr id="82" name="Rectangle 81">
              <a:hlinkClick r:id="rId14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  <a:cs typeface="Arial" pitchFamily="34" charset="0"/>
                </a:rPr>
                <a:t>Advantages to Insurance co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4" name="Group 72"/>
          <p:cNvGrpSpPr/>
          <p:nvPr/>
        </p:nvGrpSpPr>
        <p:grpSpPr>
          <a:xfrm>
            <a:off x="-73542" y="3886200"/>
            <a:ext cx="1676400" cy="479549"/>
            <a:chOff x="158305" y="1204816"/>
            <a:chExt cx="1189429" cy="479549"/>
          </a:xfrm>
        </p:grpSpPr>
        <p:sp>
          <p:nvSpPr>
            <p:cNvPr id="85" name="Rectangle 84">
              <a:hlinkClick r:id="rId15" action="ppaction://hlinksldjump"/>
            </p:cNvPr>
            <p:cNvSpPr/>
            <p:nvPr/>
          </p:nvSpPr>
          <p:spPr>
            <a:xfrm>
              <a:off x="158305" y="1204816"/>
              <a:ext cx="1188720" cy="26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cs typeface="Arial" pitchFamily="34" charset="0"/>
                </a:rPr>
                <a:t>Advantages to Reinsurance co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159014" y="1684365"/>
              <a:ext cx="11887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 flipV="1">
            <a:off x="0" y="2895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0" y="4419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0" y="2133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0" y="3657600"/>
            <a:ext cx="1447267" cy="47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anchor="ctr" anchorCtr="1"/>
      <a:lstStyle>
        <a:defPPr fontAlgn="auto">
          <a:spcBef>
            <a:spcPts val="0"/>
          </a:spcBef>
          <a:spcAft>
            <a:spcPts val="0"/>
          </a:spcAft>
          <a:defRPr sz="2200" b="1" dirty="0" smtClean="0">
            <a:solidFill>
              <a:schemeClr val="tx1"/>
            </a:solidFill>
            <a:latin typeface="Segoe UI" pitchFamily="34" charset="0"/>
            <a:ea typeface="Arial Unicode MS" pitchFamily="34" charset="-128"/>
            <a:cs typeface="Segoe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18814</TotalTime>
  <Words>1717</Words>
  <Application>Microsoft Office PowerPoint</Application>
  <PresentationFormat>On-screen Show (4:3)</PresentationFormat>
  <Paragraphs>649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2_Office Theme</vt:lpstr>
      <vt:lpstr>9_Office Theme</vt:lpstr>
      <vt:lpstr>4_Office Theme</vt:lpstr>
      <vt:lpstr>5_Office Theme</vt:lpstr>
      <vt:lpstr>6_Office Theme</vt:lpstr>
      <vt:lpstr>7_Office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roudy.abourjeily</cp:lastModifiedBy>
  <cp:revision>4101</cp:revision>
  <dcterms:created xsi:type="dcterms:W3CDTF">2006-08-16T00:00:00Z</dcterms:created>
  <dcterms:modified xsi:type="dcterms:W3CDTF">2017-10-17T13:01:59Z</dcterms:modified>
</cp:coreProperties>
</file>